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51"/>
  </p:notesMasterIdLst>
  <p:handoutMasterIdLst>
    <p:handoutMasterId r:id="rId52"/>
  </p:handoutMasterIdLst>
  <p:sldIdLst>
    <p:sldId id="2760" r:id="rId2"/>
    <p:sldId id="2775" r:id="rId3"/>
    <p:sldId id="2148" r:id="rId4"/>
    <p:sldId id="2778" r:id="rId5"/>
    <p:sldId id="2149" r:id="rId6"/>
    <p:sldId id="2154" r:id="rId7"/>
    <p:sldId id="2150" r:id="rId8"/>
    <p:sldId id="1646" r:id="rId9"/>
    <p:sldId id="1676" r:id="rId10"/>
    <p:sldId id="2151" r:id="rId11"/>
    <p:sldId id="2779" r:id="rId12"/>
    <p:sldId id="1678" r:id="rId13"/>
    <p:sldId id="2715" r:id="rId14"/>
    <p:sldId id="2703" r:id="rId15"/>
    <p:sldId id="2705" r:id="rId16"/>
    <p:sldId id="2716" r:id="rId17"/>
    <p:sldId id="1688" r:id="rId18"/>
    <p:sldId id="2710" r:id="rId19"/>
    <p:sldId id="2707" r:id="rId20"/>
    <p:sldId id="2152" r:id="rId21"/>
    <p:sldId id="2115" r:id="rId22"/>
    <p:sldId id="1361" r:id="rId23"/>
    <p:sldId id="2153" r:id="rId24"/>
    <p:sldId id="2772" r:id="rId25"/>
    <p:sldId id="2596" r:id="rId26"/>
    <p:sldId id="2598" r:id="rId27"/>
    <p:sldId id="2759" r:id="rId28"/>
    <p:sldId id="2773" r:id="rId29"/>
    <p:sldId id="2763" r:id="rId30"/>
    <p:sldId id="2761" r:id="rId31"/>
    <p:sldId id="2764" r:id="rId32"/>
    <p:sldId id="2752" r:id="rId33"/>
    <p:sldId id="2753" r:id="rId34"/>
    <p:sldId id="2573" r:id="rId35"/>
    <p:sldId id="2754" r:id="rId36"/>
    <p:sldId id="2768" r:id="rId37"/>
    <p:sldId id="2466" r:id="rId38"/>
    <p:sldId id="2755" r:id="rId39"/>
    <p:sldId id="2769" r:id="rId40"/>
    <p:sldId id="2192" r:id="rId41"/>
    <p:sldId id="2756" r:id="rId42"/>
    <p:sldId id="2770" r:id="rId43"/>
    <p:sldId id="2766" r:id="rId44"/>
    <p:sldId id="2757" r:id="rId45"/>
    <p:sldId id="2758" r:id="rId46"/>
    <p:sldId id="2767" r:id="rId47"/>
    <p:sldId id="2771" r:id="rId48"/>
    <p:sldId id="3698" r:id="rId49"/>
    <p:sldId id="2774" r:id="rId50"/>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1534C"/>
    <a:srgbClr val="4B0082"/>
    <a:srgbClr val="2084D9"/>
    <a:srgbClr val="1E00AA"/>
    <a:srgbClr val="B7B1A9"/>
    <a:srgbClr val="800080"/>
    <a:srgbClr val="0000FF"/>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9650" autoAdjust="0"/>
  </p:normalViewPr>
  <p:slideViewPr>
    <p:cSldViewPr>
      <p:cViewPr varScale="1">
        <p:scale>
          <a:sx n="66" d="100"/>
          <a:sy n="66" d="100"/>
        </p:scale>
        <p:origin x="1286" y="38"/>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7/22/2024</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7/22/2024</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3F4F2232-E077-442C-9B7D-12168E8B68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777C7238-3E61-46E3-964F-F822BAB358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CD45CA85-112E-43D5-A364-863CFA05395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64F8E7DE-D90E-48D1-8486-FFDA2D1044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347054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3"/>
            <a:ext cx="2709862" cy="369887"/>
            <a:chOff x="109537" y="6564868"/>
            <a:chExt cx="27098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8"/>
              <a:ext cx="19050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Team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0" r:id="rId2"/>
    <p:sldLayoutId id="2147490829" r:id="rId3"/>
    <p:sldLayoutId id="2147490837" r:id="rId4"/>
    <p:sldLayoutId id="2147490834" r:id="rId5"/>
    <p:sldLayoutId id="2147490833" r:id="rId6"/>
    <p:sldLayoutId id="2147490836" r:id="rId7"/>
    <p:sldLayoutId id="2147490835" r:id="rId8"/>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Experiental%20Validation.ppt" TargetMode="External"/><Relationship Id="rId2" Type="http://schemas.openxmlformats.org/officeDocument/2006/relationships/hyperlink" Target="Natural%20Acceptance.ppt"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C1D0CA4-C34C-402D-BE67-9C59CBB830E9}"/>
              </a:ext>
            </a:extLst>
          </p:cNvPr>
          <p:cNvSpPr>
            <a:spLocks noGrp="1"/>
          </p:cNvSpPr>
          <p:nvPr>
            <p:ph type="subTitle" idx="1"/>
          </p:nvPr>
        </p:nvSpPr>
        <p:spPr/>
        <p:txBody>
          <a:bodyPr/>
          <a:lstStyle/>
          <a:p>
            <a:endParaRPr lang="en-IN"/>
          </a:p>
        </p:txBody>
      </p:sp>
      <p:sp>
        <p:nvSpPr>
          <p:cNvPr id="16386" name="Title 3">
            <a:extLst>
              <a:ext uri="{FF2B5EF4-FFF2-40B4-BE49-F238E27FC236}">
                <a16:creationId xmlns:a16="http://schemas.microsoft.com/office/drawing/2014/main" id="{6B61F770-D5DA-4DAD-AF10-F3763FD77A57}"/>
              </a:ext>
            </a:extLst>
          </p:cNvPr>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Lecture 2</a:t>
            </a:r>
            <a:br>
              <a:rPr lang="en-IN" altLang="en-US">
                <a:latin typeface="Arial" panose="020B0604020202020204" pitchFamily="34" charset="0"/>
              </a:rPr>
            </a:br>
            <a:r>
              <a:rPr lang="en-IN" altLang="en-US">
                <a:latin typeface="Arial" panose="020B0604020202020204" pitchFamily="34" charset="0"/>
              </a:rPr>
              <a:t>Understanding Value Education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7480E723-5A1C-4855-AE47-F62D6272A0F3}"/>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Deciding Human Values on Our Own Right</a:t>
            </a:r>
            <a:endParaRPr lang="en-US" altLang="en-US"/>
          </a:p>
        </p:txBody>
      </p:sp>
      <p:sp>
        <p:nvSpPr>
          <p:cNvPr id="3" name="Text Placeholder 2">
            <a:extLst>
              <a:ext uri="{FF2B5EF4-FFF2-40B4-BE49-F238E27FC236}">
                <a16:creationId xmlns:a16="http://schemas.microsoft.com/office/drawing/2014/main" id="{9397C4BB-2574-4D59-859F-B3034CCD66C9}"/>
              </a:ext>
            </a:extLst>
          </p:cNvPr>
          <p:cNvSpPr>
            <a:spLocks noGrp="1"/>
          </p:cNvSpPr>
          <p:nvPr>
            <p:ph type="body" sz="quarter" idx="13"/>
          </p:nvPr>
        </p:nvSpPr>
        <p:spPr/>
        <p:txBody>
          <a:bodyPr/>
          <a:lstStyle/>
          <a:p>
            <a:pPr>
              <a:buFont typeface="Symbol" pitchFamily="18" charset="2"/>
              <a:buNone/>
              <a:defRPr/>
            </a:pPr>
            <a:r>
              <a:rPr lang="en-IN" altLang="en-US" dirty="0"/>
              <a:t>Would we decide on the basis of whatever we like, whatever we believe?</a:t>
            </a:r>
          </a:p>
          <a:p>
            <a:pPr lvl="1">
              <a:buFont typeface="Wingdings" pitchFamily="2" charset="2"/>
              <a:buNone/>
              <a:defRPr/>
            </a:pPr>
            <a:r>
              <a:rPr lang="en-IN" altLang="en-US" sz="2200" i="1" dirty="0"/>
              <a:t>If we decide in this manner, values will be different for different people</a:t>
            </a:r>
          </a:p>
          <a:p>
            <a:pPr>
              <a:buFont typeface="Symbol" pitchFamily="18" charset="2"/>
              <a:buNone/>
              <a:defRPr/>
            </a:pPr>
            <a:endParaRPr lang="en-IN" altLang="en-US" dirty="0"/>
          </a:p>
          <a:p>
            <a:pPr>
              <a:buFont typeface="Symbol" pitchFamily="18" charset="2"/>
              <a:buNone/>
              <a:defRPr/>
            </a:pPr>
            <a:r>
              <a:rPr lang="en-IN" altLang="en-US" dirty="0"/>
              <a:t>Or is there some definite, existential basis, something we can understand, something we can be assured about, something that ensures mutual </a:t>
            </a:r>
            <a:r>
              <a:rPr lang="en-IN" altLang="en-US" dirty="0" err="1"/>
              <a:t>fulfillment</a:t>
            </a:r>
            <a:r>
              <a:rPr lang="en-IN" altLang="en-US" dirty="0"/>
              <a:t> in living?</a:t>
            </a:r>
          </a:p>
          <a:p>
            <a:pPr lvl="1">
              <a:buFont typeface="Wingdings" pitchFamily="2" charset="2"/>
              <a:buNone/>
              <a:defRPr/>
            </a:pPr>
            <a:r>
              <a:rPr lang="en-IN" altLang="en-US" sz="2200" i="1" dirty="0"/>
              <a:t>If this is the case, then there is a possibility that human values are universal, they are the same for all of us</a:t>
            </a:r>
          </a:p>
          <a:p>
            <a:pPr marL="0" indent="0">
              <a:buFont typeface="Symbol" pitchFamily="18" charset="2"/>
              <a:buNone/>
              <a:defRPr/>
            </a:pPr>
            <a:endParaRPr dirty="0"/>
          </a:p>
          <a:p>
            <a:pPr marL="0" indent="0">
              <a:buFont typeface="Symbol" pitchFamily="18" charset="2"/>
              <a:buNone/>
              <a:defRPr/>
            </a:pPr>
            <a:endParaRPr dirty="0"/>
          </a:p>
          <a:p>
            <a:pPr marL="0" indent="0">
              <a:buFont typeface="Symbol" pitchFamily="18" charset="2"/>
              <a:buNone/>
              <a:defRPr/>
            </a:pPr>
            <a:endParaRPr dirty="0"/>
          </a:p>
          <a:p>
            <a:pPr marL="0" indent="0">
              <a:buFont typeface="Symbol" pitchFamily="18" charset="2"/>
              <a:buNone/>
              <a:defRPr/>
            </a:pPr>
            <a:endParaRPr dirty="0"/>
          </a:p>
          <a:p>
            <a:pPr marL="0" indent="0">
              <a:buFont typeface="Symbol" pitchFamily="18" charset="2"/>
              <a:buNone/>
              <a:defRPr/>
            </a:pPr>
            <a:endParaRPr sz="4300" dirty="0"/>
          </a:p>
          <a:p>
            <a:pPr marL="0" indent="0">
              <a:buFont typeface="Symbol" pitchFamily="18" charset="2"/>
              <a:buNone/>
              <a:defRPr/>
            </a:pPr>
            <a:r>
              <a:rPr dirty="0"/>
              <a:t>Value education is about exploring this possibility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a:extLst>
              <a:ext uri="{FF2B5EF4-FFF2-40B4-BE49-F238E27FC236}">
                <a16:creationId xmlns:a16="http://schemas.microsoft.com/office/drawing/2014/main" id="{5FD58D3E-7CD3-4822-A848-75B3BDD4317F}"/>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Should Education help Students to Understand Values (Develop Holistically)?</a:t>
            </a:r>
            <a:endParaRPr lang="en-US" altLang="en-US"/>
          </a:p>
        </p:txBody>
      </p:sp>
      <p:sp>
        <p:nvSpPr>
          <p:cNvPr id="86019" name="Text Placeholder 3">
            <a:extLst>
              <a:ext uri="{FF2B5EF4-FFF2-40B4-BE49-F238E27FC236}">
                <a16:creationId xmlns:a16="http://schemas.microsoft.com/office/drawing/2014/main" id="{9BD11647-E8E6-4338-AEE0-E8CE7FDFDD38}"/>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marL="0" indent="0">
              <a:buFont typeface="Symbol" pitchFamily="18" charset="2"/>
              <a:buNone/>
              <a:defRPr/>
            </a:pPr>
            <a:r>
              <a:rPr lang="en-IN" altLang="en-US" b="1"/>
              <a:t>Understanding	</a:t>
            </a:r>
            <a:r>
              <a:rPr lang="en-IN" altLang="en-US"/>
              <a:t>What to do, 	</a:t>
            </a:r>
            <a:r>
              <a:rPr lang="en-IN" altLang="en-US" b="1"/>
              <a:t>Values</a:t>
            </a:r>
            <a:r>
              <a:rPr lang="en-IN" altLang="en-US"/>
              <a:t>	</a:t>
            </a:r>
            <a:r>
              <a:rPr lang="en-IN" altLang="en-US" b="1"/>
              <a:t>			Value Education</a:t>
            </a:r>
          </a:p>
          <a:p>
            <a:pPr marL="0" indent="0">
              <a:buFont typeface="Symbol" pitchFamily="18" charset="2"/>
              <a:buNone/>
              <a:defRPr/>
            </a:pPr>
            <a:r>
              <a:rPr lang="en-IN" altLang="en-US" b="1"/>
              <a:t>Learning		</a:t>
            </a:r>
            <a:r>
              <a:rPr lang="en-IN" altLang="en-US"/>
              <a:t>How to do, 	</a:t>
            </a:r>
            <a:r>
              <a:rPr lang="en-IN" altLang="en-US" b="1"/>
              <a:t>Skills</a:t>
            </a:r>
            <a:r>
              <a:rPr lang="en-IN" altLang="en-US"/>
              <a:t> </a:t>
            </a:r>
            <a:r>
              <a:rPr lang="en-IN" altLang="en-US" b="1">
                <a:sym typeface="Wingdings" panose="05000000000000000000" pitchFamily="2" charset="2"/>
              </a:rPr>
              <a:t>guided by Values </a:t>
            </a:r>
            <a:r>
              <a:rPr lang="en-IN" altLang="en-US" b="1"/>
              <a:t>	Skill Development</a:t>
            </a:r>
            <a:endParaRPr lang="en-IN" altLang="en-US"/>
          </a:p>
          <a:p>
            <a:pPr marL="0" indent="0">
              <a:buFont typeface="Symbol" pitchFamily="18" charset="2"/>
              <a:buNone/>
              <a:defRPr/>
            </a:pPr>
            <a:r>
              <a:rPr lang="en-IN" altLang="en-US" b="1"/>
              <a:t>Doing					</a:t>
            </a:r>
            <a:r>
              <a:rPr lang="en-IN" altLang="en-US" b="1">
                <a:sym typeface="Wingdings" panose="05000000000000000000" pitchFamily="2" charset="2"/>
              </a:rPr>
              <a:t>Guided by Values</a:t>
            </a:r>
            <a:r>
              <a:rPr lang="en-IN" altLang="en-US">
                <a:sym typeface="Wingdings" panose="05000000000000000000" pitchFamily="2" charset="2"/>
              </a:rPr>
              <a:t>		</a:t>
            </a:r>
            <a:r>
              <a:rPr lang="en-IN" altLang="en-US" b="1">
                <a:sym typeface="Wingdings" panose="05000000000000000000" pitchFamily="2" charset="2"/>
              </a:rPr>
              <a:t>Practice</a:t>
            </a:r>
            <a:endParaRPr lang="en-IN" altLang="en-US" b="1"/>
          </a:p>
          <a:p>
            <a:pPr>
              <a:buFont typeface="Symbol" pitchFamily="18" charset="2"/>
              <a:buNone/>
              <a:defRPr/>
            </a:pPr>
            <a:endParaRPr lang="en-IN">
              <a:latin typeface="Arial" charset="0"/>
              <a:cs typeface="Arial" charset="0"/>
            </a:endParaRPr>
          </a:p>
          <a:p>
            <a:pPr>
              <a:buFont typeface="Symbol" pitchFamily="18" charset="2"/>
              <a:buNone/>
              <a:defRPr/>
            </a:pPr>
            <a:r>
              <a:rPr lang="en-IN">
                <a:latin typeface="Arial" charset="0"/>
                <a:cs typeface="Arial" charset="0"/>
              </a:rPr>
              <a:t>The problems around you are 	more due to lack of skills?</a:t>
            </a:r>
          </a:p>
          <a:p>
            <a:pPr>
              <a:buFont typeface="Symbol" pitchFamily="18" charset="2"/>
              <a:buNone/>
              <a:defRPr/>
            </a:pPr>
            <a:r>
              <a:rPr lang="en-IN">
                <a:latin typeface="Arial" charset="0"/>
                <a:cs typeface="Arial" charset="0"/>
              </a:rPr>
              <a:t>				         or	more due to lack of values?</a:t>
            </a:r>
          </a:p>
          <a:p>
            <a:pPr>
              <a:buFont typeface="Symbol" pitchFamily="18" charset="2"/>
              <a:buNone/>
              <a:defRPr/>
            </a:pPr>
            <a:endParaRPr lang="en-IN">
              <a:latin typeface="Arial" charset="0"/>
              <a:cs typeface="Arial" charset="0"/>
            </a:endParaRPr>
          </a:p>
          <a:p>
            <a:pPr>
              <a:buFont typeface="Symbol" pitchFamily="18" charset="2"/>
              <a:buNone/>
              <a:defRPr/>
            </a:pPr>
            <a:r>
              <a:rPr lang="en-IN">
                <a:latin typeface="Arial" charset="0"/>
                <a:cs typeface="Arial" charset="0"/>
              </a:rPr>
              <a:t>Are both, values and skills, required?</a:t>
            </a:r>
          </a:p>
          <a:p>
            <a:pPr>
              <a:buFont typeface="Symbol" pitchFamily="18" charset="2"/>
              <a:buNone/>
              <a:defRPr/>
            </a:pPr>
            <a:r>
              <a:rPr lang="en-IN">
                <a:latin typeface="Arial" charset="0"/>
                <a:cs typeface="Arial" charset="0"/>
              </a:rPr>
              <a:t>	Both are required; Values and skills are complementary to each other</a:t>
            </a:r>
          </a:p>
          <a:p>
            <a:pPr>
              <a:buFont typeface="Symbol" pitchFamily="18" charset="2"/>
              <a:buNone/>
              <a:defRPr/>
            </a:pPr>
            <a:endParaRPr lang="en-IN">
              <a:latin typeface="Arial" charset="0"/>
              <a:cs typeface="Arial" charset="0"/>
            </a:endParaRPr>
          </a:p>
          <a:p>
            <a:pPr>
              <a:buFont typeface="Symbol" pitchFamily="18" charset="2"/>
              <a:buNone/>
              <a:defRPr/>
            </a:pPr>
            <a:r>
              <a:rPr lang="en-IN">
                <a:latin typeface="Arial" charset="0"/>
                <a:cs typeface="Arial" charset="0"/>
              </a:rPr>
              <a:t>If both are required, then what is the priority?</a:t>
            </a:r>
          </a:p>
          <a:p>
            <a:pPr>
              <a:buFont typeface="Symbol" pitchFamily="18" charset="2"/>
              <a:buNone/>
              <a:defRPr/>
            </a:pPr>
            <a:r>
              <a:rPr lang="en-IN">
                <a:latin typeface="Arial" charset="0"/>
                <a:cs typeface="Arial" charset="0"/>
              </a:rPr>
              <a:t>	Values (what to do) first, then skills (how to do), but both are required</a:t>
            </a:r>
          </a:p>
          <a:p>
            <a:pPr>
              <a:buFont typeface="Symbol" pitchFamily="18" charset="2"/>
              <a:buNone/>
              <a:defRPr/>
            </a:pPr>
            <a:endParaRPr lang="en-IN">
              <a:latin typeface="Arial" charset="0"/>
              <a:cs typeface="Arial" charset="0"/>
            </a:endParaRPr>
          </a:p>
          <a:p>
            <a:pPr>
              <a:buFont typeface="Symbol" pitchFamily="18" charset="2"/>
              <a:buNone/>
              <a:defRPr/>
            </a:pPr>
            <a:r>
              <a:rPr lang="en-IN">
                <a:latin typeface="Arial" charset="0"/>
                <a:cs typeface="Arial" charset="0"/>
              </a:rPr>
              <a:t>What is the state in present-day education?</a:t>
            </a:r>
          </a:p>
          <a:p>
            <a:pPr>
              <a:buFont typeface="Symbol" pitchFamily="18" charset="2"/>
              <a:buNone/>
              <a:defRPr/>
            </a:pPr>
            <a:r>
              <a:rPr lang="en-IN">
                <a:latin typeface="Arial" charset="0"/>
                <a:cs typeface="Arial" charset="0"/>
              </a:rPr>
              <a:t>	Education has become skill-biased</a:t>
            </a:r>
          </a:p>
          <a:p>
            <a:pPr>
              <a:buFont typeface="Symbol" pitchFamily="18" charset="2"/>
              <a:buNone/>
              <a:defRPr/>
            </a:pPr>
            <a:r>
              <a:rPr lang="en-IN">
                <a:latin typeface="Arial" charset="0"/>
                <a:cs typeface="Arial" charset="0"/>
              </a:rPr>
              <a:t>	(there is a need to make appropriate changes)</a:t>
            </a:r>
          </a:p>
          <a:p>
            <a:pPr marL="0" indent="0">
              <a:buFont typeface="Symbol" pitchFamily="18" charset="2"/>
              <a:buNone/>
              <a:defRPr/>
            </a:pPr>
            <a:endParaRPr lang="en-IN"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601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6019">
                                            <p:txEl>
                                              <p:pRg st="5" end="5"/>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601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6019">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6019">
                                            <p:txEl>
                                              <p:pRg st="13" end="1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6019">
                                            <p:txEl>
                                              <p:pRg st="8" end="8"/>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6019">
                                            <p:txEl>
                                              <p:pRg st="11" end="1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86019">
                                            <p:txEl>
                                              <p:pRg st="14" end="1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6019">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E8943D0B-2400-40D0-AB09-3855750997E0}"/>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Guidelines for Value Education</a:t>
            </a:r>
          </a:p>
        </p:txBody>
      </p:sp>
      <p:sp>
        <p:nvSpPr>
          <p:cNvPr id="3" name="Text Placeholder 2">
            <a:extLst>
              <a:ext uri="{FF2B5EF4-FFF2-40B4-BE49-F238E27FC236}">
                <a16:creationId xmlns:a16="http://schemas.microsoft.com/office/drawing/2014/main" id="{141A8FC3-5C73-4640-86F3-4EFA890EB4EA}"/>
              </a:ext>
            </a:extLst>
          </p:cNvPr>
          <p:cNvSpPr>
            <a:spLocks noGrp="1"/>
          </p:cNvSpPr>
          <p:nvPr>
            <p:ph type="body" sz="quarter" idx="13"/>
          </p:nvPr>
        </p:nvSpPr>
        <p:spPr/>
        <p:txBody>
          <a:bodyPr>
            <a:normAutofit lnSpcReduction="10000"/>
          </a:bodyPr>
          <a:lstStyle/>
          <a:p>
            <a:pPr>
              <a:buFontTx/>
              <a:buChar char="-"/>
              <a:defRPr/>
            </a:pPr>
            <a:r>
              <a:rPr lang="en-IN" b="1"/>
              <a:t>Universal</a:t>
            </a:r>
          </a:p>
          <a:p>
            <a:pPr>
              <a:buFont typeface="Symbol" pitchFamily="18" charset="2"/>
              <a:buNone/>
              <a:defRPr/>
            </a:pPr>
            <a:r>
              <a:rPr lang="en-IN"/>
              <a:t>	The content needs to be universal – applicable to all human beings and be true at all times, all places</a:t>
            </a:r>
          </a:p>
          <a:p>
            <a:pPr>
              <a:buFont typeface="Symbol" pitchFamily="18" charset="2"/>
              <a:buNone/>
              <a:defRPr/>
            </a:pPr>
            <a:r>
              <a:rPr lang="en-IN">
                <a:solidFill>
                  <a:srgbClr val="FF0000"/>
                </a:solidFill>
              </a:rPr>
              <a:t>	It should not depend on sect, creed, nationality, race, gender, etc.</a:t>
            </a:r>
            <a:endParaRPr>
              <a:solidFill>
                <a:srgbClr val="FF0000"/>
              </a:solidFill>
            </a:endParaRPr>
          </a:p>
          <a:p>
            <a:pPr>
              <a:buFont typeface="Symbol" pitchFamily="18" charset="2"/>
              <a:buNone/>
              <a:defRPr/>
            </a:pPr>
            <a:r>
              <a:rPr lang="en-IN"/>
              <a:t> </a:t>
            </a:r>
            <a:endParaRPr/>
          </a:p>
          <a:p>
            <a:pPr>
              <a:buFontTx/>
              <a:buChar char="-"/>
              <a:defRPr/>
            </a:pPr>
            <a:r>
              <a:rPr lang="en-IN" b="1"/>
              <a:t>Rational</a:t>
            </a:r>
          </a:p>
          <a:p>
            <a:pPr>
              <a:buFont typeface="Symbol" pitchFamily="18" charset="2"/>
              <a:buNone/>
              <a:defRPr/>
            </a:pPr>
            <a:r>
              <a:rPr lang="en-IN"/>
              <a:t>	It must be amenable to logical reasoning</a:t>
            </a:r>
          </a:p>
          <a:p>
            <a:pPr>
              <a:buFont typeface="Symbol" pitchFamily="18" charset="2"/>
              <a:buNone/>
              <a:defRPr/>
            </a:pPr>
            <a:r>
              <a:rPr lang="en-IN">
                <a:solidFill>
                  <a:srgbClr val="FF0000"/>
                </a:solidFill>
              </a:rPr>
              <a:t>	It should not be based on blind beliefs</a:t>
            </a:r>
            <a:endParaRPr>
              <a:solidFill>
                <a:srgbClr val="FF0000"/>
              </a:solidFill>
            </a:endParaRPr>
          </a:p>
          <a:p>
            <a:pPr>
              <a:buFont typeface="Symbol" pitchFamily="18" charset="2"/>
              <a:buNone/>
              <a:defRPr/>
            </a:pPr>
            <a:r>
              <a:rPr lang="en-IN"/>
              <a:t> </a:t>
            </a:r>
            <a:endParaRPr/>
          </a:p>
          <a:p>
            <a:pPr>
              <a:buFontTx/>
              <a:buChar char="-"/>
              <a:defRPr/>
            </a:pPr>
            <a:r>
              <a:rPr lang="en-IN" b="1"/>
              <a:t>Verifiable</a:t>
            </a:r>
          </a:p>
          <a:p>
            <a:pPr>
              <a:buFont typeface="Symbol" pitchFamily="18" charset="2"/>
              <a:buNone/>
              <a:defRPr/>
            </a:pPr>
            <a:r>
              <a:rPr lang="en-IN"/>
              <a:t>	The student should be able to verify the values on one’s own right</a:t>
            </a:r>
          </a:p>
          <a:p>
            <a:pPr>
              <a:buFont typeface="Symbol" pitchFamily="18" charset="2"/>
              <a:buNone/>
              <a:defRPr/>
            </a:pPr>
            <a:r>
              <a:rPr lang="en-IN"/>
              <a:t>	</a:t>
            </a:r>
            <a:r>
              <a:rPr lang="en-IN">
                <a:solidFill>
                  <a:srgbClr val="FF0000"/>
                </a:solidFill>
              </a:rPr>
              <a:t>Should not be asked to believe just because it is stated in the course</a:t>
            </a:r>
            <a:endParaRPr>
              <a:solidFill>
                <a:srgbClr val="FF0000"/>
              </a:solidFill>
            </a:endParaRPr>
          </a:p>
          <a:p>
            <a:pPr>
              <a:buFont typeface="Symbol" pitchFamily="18" charset="2"/>
              <a:buNone/>
              <a:defRPr/>
            </a:pPr>
            <a:r>
              <a:rPr lang="en-IN"/>
              <a:t> </a:t>
            </a:r>
            <a:endParaRPr/>
          </a:p>
          <a:p>
            <a:pPr>
              <a:buFontTx/>
              <a:buChar char="-"/>
              <a:defRPr/>
            </a:pPr>
            <a:r>
              <a:rPr lang="en-IN" b="1"/>
              <a:t>Leading to Harmony</a:t>
            </a:r>
          </a:p>
          <a:p>
            <a:pPr>
              <a:buFont typeface="Symbol" pitchFamily="18" charset="2"/>
              <a:buNone/>
              <a:defRPr/>
            </a:pPr>
            <a:r>
              <a:rPr lang="en-IN"/>
              <a:t>	Values have to enable us to live in peace and harmony within our own self as well as with others (human being and rest of nature)</a:t>
            </a:r>
            <a:endParaRPr/>
          </a:p>
          <a:p>
            <a:pPr>
              <a:buFont typeface="Symbol" pitchFamily="18" charset="2"/>
              <a:buNone/>
              <a:defRPr/>
            </a:pPr>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564BE61F-598E-4BDB-8A8F-74009BB6E267}"/>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Guideline 1. Universal</a:t>
            </a:r>
            <a:endParaRPr lang="en-GB" altLang="en-US"/>
          </a:p>
        </p:txBody>
      </p:sp>
      <p:sp>
        <p:nvSpPr>
          <p:cNvPr id="17411" name="Text Placeholder 2">
            <a:extLst>
              <a:ext uri="{FF2B5EF4-FFF2-40B4-BE49-F238E27FC236}">
                <a16:creationId xmlns:a16="http://schemas.microsoft.com/office/drawing/2014/main" id="{FD0749FC-9FB2-42AA-B37C-F54D298151BB}"/>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Autofit/>
          </a:bodyPr>
          <a:lstStyle/>
          <a:p>
            <a:pPr>
              <a:buFont typeface="Symbol" pitchFamily="18" charset="2"/>
              <a:buNone/>
              <a:defRPr/>
            </a:pPr>
            <a:r>
              <a:rPr sz="2000"/>
              <a:t>It is universally applicable to all human beings and be true at all times and all places</a:t>
            </a:r>
          </a:p>
          <a:p>
            <a:pPr>
              <a:buFont typeface="Symbol" pitchFamily="18" charset="2"/>
              <a:buNone/>
              <a:defRPr/>
            </a:pPr>
            <a:r>
              <a:rPr lang="en-GB" sz="2000"/>
              <a:t>It is about the basic principles of human existence which are universal. And if it is universal then it is not dependent on any sect, caste, creed, nationality, gender etc. </a:t>
            </a:r>
          </a:p>
          <a:p>
            <a:pPr>
              <a:buFont typeface="Symbol" pitchFamily="18" charset="2"/>
              <a:buNone/>
              <a:defRPr/>
            </a:pPr>
            <a:endParaRPr sz="2000"/>
          </a:p>
          <a:p>
            <a:pPr>
              <a:buFont typeface="Symbol" pitchFamily="18" charset="2"/>
              <a:buNone/>
              <a:defRPr/>
            </a:pPr>
            <a:r>
              <a:rPr sz="2000" err="1"/>
              <a:t>Eg</a:t>
            </a:r>
            <a:r>
              <a:rPr sz="2000"/>
              <a:t>. Living with a feeling of relationship is naturally acceptable to all human beings </a:t>
            </a:r>
            <a:r>
              <a:rPr lang="en-GB" sz="2000"/>
              <a:t>– </a:t>
            </a:r>
            <a:r>
              <a:rPr sz="2000"/>
              <a:t>it is universal</a:t>
            </a:r>
          </a:p>
          <a:p>
            <a:pPr>
              <a:buFont typeface="Symbol" pitchFamily="18" charset="2"/>
              <a:buNone/>
              <a:defRPr/>
            </a:pPr>
            <a:endParaRPr sz="2000"/>
          </a:p>
          <a:p>
            <a:pPr>
              <a:buFont typeface="Symbol" pitchFamily="18" charset="2"/>
              <a:buNone/>
              <a:defRPr/>
            </a:pPr>
            <a:r>
              <a:rPr lang="en-GB" sz="2000"/>
              <a:t>Q: What do you think Value Education has to be universal or sectarian? It has to be dependent on time, space and individual or independent of time, space and individual (i.e. apply equally to all of them)?</a:t>
            </a:r>
          </a:p>
          <a:p>
            <a:pPr>
              <a:buFont typeface="Symbol" pitchFamily="18" charset="2"/>
              <a:buNone/>
              <a:defRPr/>
            </a:pPr>
            <a:endParaRPr sz="2000"/>
          </a:p>
          <a:p>
            <a:pPr marL="457200" indent="-457200">
              <a:lnSpc>
                <a:spcPct val="90000"/>
              </a:lnSpc>
              <a:spcAft>
                <a:spcPct val="10000"/>
              </a:spcAft>
              <a:buFont typeface="Symbol" pitchFamily="18" charset="2"/>
              <a:buNone/>
              <a:defRPr/>
            </a:pPr>
            <a:r>
              <a:rPr lang="en-GB" sz="2000"/>
              <a:t>If it is universal then it is secular and it is more than that. When you say secular, it is a negation. Universal is more than secular. One of the interpretations of secularism is that we not talk about religion or sex. What has happened in the name of secularism is that we have stopped talking about human beings. So, secularism is basically a negation, not an assertion.  When you say universal, it is an assertion.</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CAF93E43-350B-4C3F-97AC-DD1A9C40CD45}"/>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Guideline 2. Rational</a:t>
            </a:r>
            <a:endParaRPr lang="en-GB" altLang="en-US"/>
          </a:p>
        </p:txBody>
      </p:sp>
      <p:sp>
        <p:nvSpPr>
          <p:cNvPr id="29699" name="Text Placeholder 2">
            <a:extLst>
              <a:ext uri="{FF2B5EF4-FFF2-40B4-BE49-F238E27FC236}">
                <a16:creationId xmlns:a16="http://schemas.microsoft.com/office/drawing/2014/main" id="{4E2CF069-BDC5-43B7-B4FE-CF3BC015AD2F}"/>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Symbol" pitchFamily="18" charset="2"/>
              <a:buNone/>
            </a:pPr>
            <a:r>
              <a:rPr altLang="en-US"/>
              <a:t>It is a set of proposals about reality, not a set of negations</a:t>
            </a:r>
          </a:p>
          <a:p>
            <a:pPr marL="457200" indent="-457200">
              <a:buFont typeface="Symbol" pitchFamily="18" charset="2"/>
              <a:buNone/>
            </a:pPr>
            <a:r>
              <a:rPr altLang="en-US"/>
              <a:t>It is amenable to reasoning</a:t>
            </a:r>
          </a:p>
          <a:p>
            <a:pPr marL="457200" indent="-457200">
              <a:buFont typeface="Symbol" pitchFamily="18" charset="2"/>
              <a:buNone/>
            </a:pPr>
            <a:endParaRPr altLang="en-US"/>
          </a:p>
          <a:p>
            <a:pPr marL="457200" indent="-457200">
              <a:buFont typeface="Symbol" pitchFamily="18" charset="2"/>
              <a:buNone/>
            </a:pPr>
            <a:r>
              <a:rPr altLang="en-US"/>
              <a:t>It is not based on whims, fancies, dogmas or blind beliefs</a:t>
            </a:r>
          </a:p>
          <a:p>
            <a:pPr marL="457200" indent="-457200">
              <a:buFont typeface="Symbol" pitchFamily="18" charset="2"/>
              <a:buNone/>
            </a:pPr>
            <a:r>
              <a:rPr altLang="en-US"/>
              <a:t>It is not a set of sermons</a:t>
            </a:r>
          </a:p>
          <a:p>
            <a:pPr marL="457200" indent="-457200">
              <a:buFont typeface="Symbol" pitchFamily="18" charset="2"/>
              <a:buNone/>
            </a:pPr>
            <a:r>
              <a:rPr altLang="en-US"/>
              <a:t>It is not a set of do’s and don’t</a:t>
            </a:r>
          </a:p>
          <a:p>
            <a:pPr marL="457200" indent="-457200">
              <a:buFont typeface="Symbol" pitchFamily="18" charset="2"/>
              <a:buNone/>
            </a:pPr>
            <a:r>
              <a:rPr lang="en-GB" altLang="en-US"/>
              <a:t>It is not antirational</a:t>
            </a:r>
          </a:p>
          <a:p>
            <a:pPr marL="457200" indent="-457200">
              <a:buFont typeface="Symbol" pitchFamily="18" charset="2"/>
              <a:buNone/>
            </a:pPr>
            <a:r>
              <a:rPr lang="en-GB" altLang="en-US"/>
              <a:t>It is not illogical</a:t>
            </a:r>
          </a:p>
          <a:p>
            <a:pPr marL="457200" indent="-457200">
              <a:buFont typeface="Symbol" pitchFamily="18" charset="2"/>
              <a:buNone/>
            </a:pPr>
            <a:endParaRPr lang="en-GB" altLang="en-US"/>
          </a:p>
          <a:p>
            <a:pPr marL="457200" indent="-457200">
              <a:buFont typeface="Symbol" pitchFamily="18" charset="2"/>
              <a:buNone/>
            </a:pPr>
            <a:r>
              <a:rPr lang="en-GB" altLang="en-US"/>
              <a:t>it can be communicated clearly</a:t>
            </a:r>
          </a:p>
          <a:p>
            <a:pPr marL="457200" indent="-457200">
              <a:buFont typeface="Symbol" pitchFamily="18" charset="2"/>
              <a:buNone/>
            </a:pPr>
            <a:r>
              <a:rPr altLang="en-US"/>
              <a:t>It can be questioned</a:t>
            </a:r>
          </a:p>
          <a:p>
            <a:pPr marL="457200" indent="-457200">
              <a:buFont typeface="Symbol" pitchFamily="18" charset="2"/>
              <a:buNone/>
            </a:pPr>
            <a:r>
              <a:rPr lang="en-GB" altLang="en-US"/>
              <a:t>it can be verified</a:t>
            </a:r>
          </a:p>
          <a:p>
            <a:pPr marL="457200" indent="-457200">
              <a:buFont typeface="Symbol" pitchFamily="18" charset="2"/>
              <a:buNone/>
            </a:pPr>
            <a:r>
              <a:rPr lang="en-GB" altLang="en-US"/>
              <a:t>It can be understood</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972ECD13-DB3C-4D88-B88F-F060894F3DCD}"/>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Guideline 3. Verifiable</a:t>
            </a:r>
            <a:endParaRPr lang="en-GB" altLang="en-US"/>
          </a:p>
        </p:txBody>
      </p:sp>
      <p:sp>
        <p:nvSpPr>
          <p:cNvPr id="30723" name="Text Placeholder 2">
            <a:extLst>
              <a:ext uri="{FF2B5EF4-FFF2-40B4-BE49-F238E27FC236}">
                <a16:creationId xmlns:a16="http://schemas.microsoft.com/office/drawing/2014/main" id="{CD82CA59-701B-44E7-9009-0E40B4586087}"/>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lang="en-GB" altLang="en-US"/>
              <a:t>We want to verify these values ourselves, i.e. we don’t want to assume something just because something is stated, rather, each one of us will want to verify these to find out whether they are true for us</a:t>
            </a:r>
          </a:p>
          <a:p>
            <a:pPr>
              <a:buFont typeface="Symbol" pitchFamily="18" charset="2"/>
              <a:buNone/>
            </a:pPr>
            <a:endParaRPr lang="en-GB" altLang="en-US"/>
          </a:p>
          <a:p>
            <a:pPr>
              <a:buFont typeface="Symbol" pitchFamily="18" charset="2"/>
              <a:buNone/>
            </a:pPr>
            <a:r>
              <a:rPr lang="en-GB" altLang="en-US"/>
              <a:t>It has to be naturally acceptable, and </a:t>
            </a:r>
          </a:p>
          <a:p>
            <a:pPr>
              <a:buFont typeface="Symbol" pitchFamily="18" charset="2"/>
              <a:buNone/>
            </a:pPr>
            <a:r>
              <a:rPr lang="en-GB" altLang="en-US"/>
              <a:t>experientially verifiable in terms of mutual fulfilment in my behaviour and work</a:t>
            </a:r>
          </a:p>
          <a:p>
            <a:pPr lvl="2"/>
            <a:r>
              <a:rPr lang="en-GB" altLang="en-US" sz="2200"/>
              <a:t>Behaviour  with human beings leads to mutual happiness</a:t>
            </a:r>
          </a:p>
          <a:p>
            <a:pPr lvl="2"/>
            <a:r>
              <a:rPr lang="en-GB" altLang="en-US" sz="2200"/>
              <a:t>Work with rest of nature leads to mutual prosperity</a:t>
            </a:r>
          </a:p>
          <a:p>
            <a:pPr>
              <a:buFont typeface="Symbol" pitchFamily="18" charset="2"/>
              <a:buNone/>
            </a:pPr>
            <a:endParaRPr altLang="en-US"/>
          </a:p>
          <a:p>
            <a:pPr>
              <a:buFont typeface="Symbol" pitchFamily="18" charset="2"/>
              <a:buNone/>
            </a:pPr>
            <a:r>
              <a:rPr lang="en-GB" altLang="en-US"/>
              <a:t>If it is naturally acceptable, it leads to commitment to live in that manner without being forced in any way or conditioned by another person</a:t>
            </a:r>
          </a:p>
          <a:p>
            <a:pPr>
              <a:buFont typeface="Symbol" pitchFamily="18" charset="2"/>
              <a:buNone/>
            </a:pPr>
            <a:endParaRPr altLang="en-US"/>
          </a:p>
          <a:p>
            <a:pPr>
              <a:buFont typeface="Symbol" pitchFamily="18" charset="2"/>
              <a:buNone/>
            </a:pPr>
            <a:r>
              <a:rPr altLang="en-US"/>
              <a:t>Every individual needs to be able to verify these values oneself</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AE0FF587-107B-4459-8507-695498D4FC34}"/>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Guideline 4. </a:t>
            </a:r>
            <a:r>
              <a:rPr lang="en-GB" altLang="en-US"/>
              <a:t>Leading to Harmony</a:t>
            </a:r>
          </a:p>
        </p:txBody>
      </p:sp>
      <p:sp>
        <p:nvSpPr>
          <p:cNvPr id="31747" name="Text Placeholder 2">
            <a:extLst>
              <a:ext uri="{FF2B5EF4-FFF2-40B4-BE49-F238E27FC236}">
                <a16:creationId xmlns:a16="http://schemas.microsoft.com/office/drawing/2014/main" id="{C268E5B9-7BD9-41ED-A4E7-D5F33735220B}"/>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lang="en-GB" altLang="en-US"/>
              <a:t>Finally, value education must be </a:t>
            </a:r>
            <a:r>
              <a:rPr altLang="en-US"/>
              <a:t>able to enable us to be in harmony within and live in harmony with others in the complete expanse of our being, of our living</a:t>
            </a:r>
          </a:p>
          <a:p>
            <a:pPr>
              <a:buFont typeface="Symbol" pitchFamily="18" charset="2"/>
              <a:buNone/>
            </a:pPr>
            <a:endParaRPr altLang="en-US"/>
          </a:p>
          <a:p>
            <a:pPr>
              <a:buFont typeface="Symbol" pitchFamily="18" charset="2"/>
              <a:buNone/>
            </a:pPr>
            <a:r>
              <a:rPr altLang="en-US"/>
              <a:t>As an individual, it needs to take care of all the dimensions of our individual existence – thought, behaviour, work and the realization</a:t>
            </a:r>
          </a:p>
          <a:p>
            <a:pPr>
              <a:buFont typeface="Symbol" pitchFamily="18" charset="2"/>
              <a:buNone/>
            </a:pPr>
            <a:r>
              <a:rPr altLang="en-US"/>
              <a:t>Also it must cover all levels starting from individual to family to society and to nature/existence</a:t>
            </a:r>
          </a:p>
          <a:p>
            <a:pPr>
              <a:buFont typeface="Symbol" pitchFamily="18" charset="2"/>
              <a:buNone/>
            </a:pPr>
            <a:endParaRPr altLang="en-US"/>
          </a:p>
          <a:p>
            <a:pPr>
              <a:buFont typeface="Symbol" pitchFamily="18" charset="2"/>
              <a:buNone/>
            </a:pPr>
            <a:r>
              <a:rPr lang="en-GB" altLang="en-US"/>
              <a:t>Hence, when we live on the basis of these values, we start understanding that it will lead to harmony in us and harmony in our interactions with other humans and the rest of nature. That is, it leads to human conduct</a:t>
            </a:r>
          </a:p>
          <a:p>
            <a:pPr>
              <a:buFont typeface="Symbol" pitchFamily="18" charset="2"/>
              <a:buNone/>
            </a:pPr>
            <a:endParaRPr altLang="en-US"/>
          </a:p>
          <a:p>
            <a:pPr>
              <a:buFont typeface="Symbol" pitchFamily="18" charset="2"/>
              <a:buNone/>
            </a:pPr>
            <a:r>
              <a:rPr altLang="en-US"/>
              <a:t> </a:t>
            </a:r>
          </a:p>
          <a:p>
            <a:pPr>
              <a:buFont typeface="Symbol" pitchFamily="18" charset="2"/>
              <a:buNone/>
            </a:pPr>
            <a:endParaRPr alt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50DD271E-0273-4CB9-969E-21F50D87182E}"/>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Content of Value Education</a:t>
            </a:r>
            <a:endParaRPr lang="en-GB" altLang="en-US"/>
          </a:p>
        </p:txBody>
      </p:sp>
      <p:sp>
        <p:nvSpPr>
          <p:cNvPr id="3" name="Text Placeholder 2">
            <a:extLst>
              <a:ext uri="{FF2B5EF4-FFF2-40B4-BE49-F238E27FC236}">
                <a16:creationId xmlns:a16="http://schemas.microsoft.com/office/drawing/2014/main" id="{B1A3DB40-2A03-4ED2-B542-B2ABC02C4FA8}"/>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Symbol" pitchFamily="18" charset="2"/>
              <a:buNone/>
            </a:pPr>
            <a:r>
              <a:rPr lang="en-GB" altLang="en-US" b="1"/>
              <a:t>Holistic, All Encompassing</a:t>
            </a:r>
          </a:p>
          <a:p>
            <a:pPr marL="457200" indent="-457200">
              <a:buFont typeface="Symbol" pitchFamily="18" charset="2"/>
              <a:buNone/>
            </a:pPr>
            <a:endParaRPr lang="en-GB" altLang="en-US" sz="1000" b="1"/>
          </a:p>
          <a:p>
            <a:pPr marL="457200" indent="-457200">
              <a:buFont typeface="Symbol" pitchFamily="18" charset="2"/>
              <a:buNone/>
            </a:pPr>
            <a:r>
              <a:rPr lang="en-GB" altLang="en-US" b="1"/>
              <a:t>Covers all levels of living</a:t>
            </a:r>
            <a:r>
              <a:rPr lang="en-GB" altLang="en-US"/>
              <a:t>:</a:t>
            </a:r>
          </a:p>
          <a:p>
            <a:pPr marL="914400" lvl="2" indent="-457200">
              <a:buFont typeface="Calibri" panose="020F0502020204030204" pitchFamily="34" charset="0"/>
              <a:buAutoNum type="arabicPeriod"/>
            </a:pPr>
            <a:r>
              <a:rPr lang="en-GB" altLang="en-US"/>
              <a:t>Individual (human being)</a:t>
            </a:r>
          </a:p>
          <a:p>
            <a:pPr marL="914400" lvl="2" indent="-457200">
              <a:buFont typeface="Calibri" panose="020F0502020204030204" pitchFamily="34" charset="0"/>
              <a:buAutoNum type="arabicPeriod"/>
            </a:pPr>
            <a:r>
              <a:rPr lang="en-GB" altLang="en-US"/>
              <a:t>Family</a:t>
            </a:r>
          </a:p>
          <a:p>
            <a:pPr marL="914400" lvl="2" indent="-457200">
              <a:buFont typeface="Calibri" panose="020F0502020204030204" pitchFamily="34" charset="0"/>
              <a:buAutoNum type="arabicPeriod"/>
            </a:pPr>
            <a:r>
              <a:rPr lang="en-GB" altLang="en-US"/>
              <a:t>Society</a:t>
            </a:r>
          </a:p>
          <a:p>
            <a:pPr marL="914400" lvl="2" indent="-457200">
              <a:buFont typeface="Calibri" panose="020F0502020204030204" pitchFamily="34" charset="0"/>
              <a:buAutoNum type="arabicPeriod"/>
            </a:pPr>
            <a:r>
              <a:rPr lang="en-GB" altLang="en-US"/>
              <a:t>Nature/Existence</a:t>
            </a:r>
          </a:p>
          <a:p>
            <a:pPr marL="457200" indent="-457200">
              <a:buFont typeface="Symbol" pitchFamily="18" charset="2"/>
              <a:buNone/>
            </a:pPr>
            <a:r>
              <a:rPr altLang="en-US"/>
              <a:t>  </a:t>
            </a:r>
          </a:p>
          <a:p>
            <a:pPr marL="457200" indent="-457200">
              <a:buFont typeface="Symbol" pitchFamily="18" charset="2"/>
              <a:buNone/>
            </a:pPr>
            <a:r>
              <a:rPr altLang="en-US"/>
              <a:t>Eg. As a Family, Society – we want </a:t>
            </a:r>
            <a:r>
              <a:rPr lang="en-GB" altLang="en-US"/>
              <a:t>Fearlessness / Trust</a:t>
            </a:r>
          </a:p>
          <a:p>
            <a:pPr marL="457200" indent="-457200">
              <a:buFont typeface="Symbol" pitchFamily="18" charset="2"/>
              <a:buNone/>
            </a:pPr>
            <a:r>
              <a:rPr lang="en-GB" altLang="en-US">
                <a:solidFill>
                  <a:srgbClr val="FF0000"/>
                </a:solidFill>
              </a:rPr>
              <a:t>	NOT</a:t>
            </a:r>
            <a:r>
              <a:rPr lang="en-GB" altLang="en-US"/>
              <a:t> </a:t>
            </a:r>
            <a:r>
              <a:rPr lang="en-GB" altLang="en-US">
                <a:solidFill>
                  <a:srgbClr val="1E00AA"/>
                </a:solidFill>
              </a:rPr>
              <a:t>fear</a:t>
            </a:r>
            <a:r>
              <a:rPr lang="en-GB" altLang="en-US"/>
              <a:t> </a:t>
            </a:r>
            <a:r>
              <a:rPr lang="en-GB" altLang="en-US">
                <a:solidFill>
                  <a:srgbClr val="1E00AA"/>
                </a:solidFill>
              </a:rPr>
              <a:t>(due to mistrust / opposition)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3B8B09C-10DD-4506-A570-9813093108A1}"/>
              </a:ext>
            </a:extLst>
          </p:cNvPr>
          <p:cNvSpPr/>
          <p:nvPr/>
        </p:nvSpPr>
        <p:spPr>
          <a:xfrm>
            <a:off x="7391400" y="1371600"/>
            <a:ext cx="3444875" cy="4648200"/>
          </a:xfrm>
          <a:custGeom>
            <a:avLst/>
            <a:gdLst>
              <a:gd name="connsiteX0" fmla="*/ 0 w 3673365"/>
              <a:gd name="connsiteY0" fmla="*/ 4477407 h 4529959"/>
              <a:gd name="connsiteX1" fmla="*/ 3200400 w 3673365"/>
              <a:gd name="connsiteY1" fmla="*/ 4146331 h 4529959"/>
              <a:gd name="connsiteX2" fmla="*/ 2837793 w 3673365"/>
              <a:gd name="connsiteY2" fmla="*/ 2175641 h 4529959"/>
              <a:gd name="connsiteX3" fmla="*/ 331076 w 3673365"/>
              <a:gd name="connsiteY3" fmla="*/ 0 h 4529959"/>
            </a:gdLst>
            <a:ahLst/>
            <a:cxnLst>
              <a:cxn ang="0">
                <a:pos x="connsiteX0" y="connsiteY0"/>
              </a:cxn>
              <a:cxn ang="0">
                <a:pos x="connsiteX1" y="connsiteY1"/>
              </a:cxn>
              <a:cxn ang="0">
                <a:pos x="connsiteX2" y="connsiteY2"/>
              </a:cxn>
              <a:cxn ang="0">
                <a:pos x="connsiteX3" y="connsiteY3"/>
              </a:cxn>
            </a:cxnLst>
            <a:rect l="l" t="t" r="r" b="b"/>
            <a:pathLst>
              <a:path w="3673365" h="4529959">
                <a:moveTo>
                  <a:pt x="0" y="4477407"/>
                </a:moveTo>
                <a:cubicBezTo>
                  <a:pt x="1363717" y="4503683"/>
                  <a:pt x="2727435" y="4529959"/>
                  <a:pt x="3200400" y="4146331"/>
                </a:cubicBezTo>
                <a:cubicBezTo>
                  <a:pt x="3673365" y="3762703"/>
                  <a:pt x="3316014" y="2866696"/>
                  <a:pt x="2837793" y="2175641"/>
                </a:cubicBezTo>
                <a:cubicBezTo>
                  <a:pt x="2359572" y="1484586"/>
                  <a:pt x="717331" y="323193"/>
                  <a:pt x="331076" y="0"/>
                </a:cubicBezTo>
              </a:path>
            </a:pathLst>
          </a:custGeom>
          <a:ln>
            <a:solidFill>
              <a:srgbClr val="1E00AA"/>
            </a:solidFill>
            <a:tailEnd type="arrow"/>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3795" name="Title 1">
            <a:extLst>
              <a:ext uri="{FF2B5EF4-FFF2-40B4-BE49-F238E27FC236}">
                <a16:creationId xmlns:a16="http://schemas.microsoft.com/office/drawing/2014/main" id="{19829F58-7685-4C95-A65A-E971B3BDFD02}"/>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Four Dimensions of a Human Being</a:t>
            </a:r>
          </a:p>
        </p:txBody>
      </p:sp>
      <p:sp>
        <p:nvSpPr>
          <p:cNvPr id="33796" name="Text Placeholder 1">
            <a:extLst>
              <a:ext uri="{FF2B5EF4-FFF2-40B4-BE49-F238E27FC236}">
                <a16:creationId xmlns:a16="http://schemas.microsoft.com/office/drawing/2014/main" id="{4A92D788-1046-4273-9606-F8CF61D7A543}"/>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33797" name="TextBox 3">
            <a:extLst>
              <a:ext uri="{FF2B5EF4-FFF2-40B4-BE49-F238E27FC236}">
                <a16:creationId xmlns:a16="http://schemas.microsoft.com/office/drawing/2014/main" id="{7062450E-FA8B-489E-96AF-426FC23CD8B2}"/>
              </a:ext>
            </a:extLst>
          </p:cNvPr>
          <p:cNvSpPr txBox="1">
            <a:spLocks noChangeArrowheads="1"/>
          </p:cNvSpPr>
          <p:nvPr/>
        </p:nvSpPr>
        <p:spPr bwMode="auto">
          <a:xfrm>
            <a:off x="4191000" y="1066800"/>
            <a:ext cx="3505200" cy="461963"/>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1. Understanding</a:t>
            </a:r>
            <a:endParaRPr lang="en-US" altLang="en-US" sz="2400">
              <a:solidFill>
                <a:srgbClr val="1E00AA"/>
              </a:solidFill>
            </a:endParaRPr>
          </a:p>
        </p:txBody>
      </p:sp>
      <p:sp>
        <p:nvSpPr>
          <p:cNvPr id="33798" name="TextBox 4">
            <a:extLst>
              <a:ext uri="{FF2B5EF4-FFF2-40B4-BE49-F238E27FC236}">
                <a16:creationId xmlns:a16="http://schemas.microsoft.com/office/drawing/2014/main" id="{FDCFD7AB-8702-4436-B2DE-CA43BF80780B}"/>
              </a:ext>
            </a:extLst>
          </p:cNvPr>
          <p:cNvSpPr txBox="1">
            <a:spLocks noChangeArrowheads="1"/>
          </p:cNvSpPr>
          <p:nvPr/>
        </p:nvSpPr>
        <p:spPr bwMode="auto">
          <a:xfrm>
            <a:off x="5029200" y="2882900"/>
            <a:ext cx="1828800" cy="460375"/>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2. Thought</a:t>
            </a:r>
          </a:p>
        </p:txBody>
      </p:sp>
      <p:sp>
        <p:nvSpPr>
          <p:cNvPr id="33799" name="TextBox 5">
            <a:extLst>
              <a:ext uri="{FF2B5EF4-FFF2-40B4-BE49-F238E27FC236}">
                <a16:creationId xmlns:a16="http://schemas.microsoft.com/office/drawing/2014/main" id="{F64C7BFD-7CBB-4952-99E6-57D8E0FB8B3F}"/>
              </a:ext>
            </a:extLst>
          </p:cNvPr>
          <p:cNvSpPr txBox="1">
            <a:spLocks noChangeArrowheads="1"/>
          </p:cNvSpPr>
          <p:nvPr/>
        </p:nvSpPr>
        <p:spPr bwMode="auto">
          <a:xfrm>
            <a:off x="2286000" y="5570538"/>
            <a:ext cx="2133600" cy="83026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3. Behaviour</a:t>
            </a:r>
            <a:endParaRPr lang="en-US" altLang="en-US" sz="2400">
              <a:solidFill>
                <a:srgbClr val="1E00AA"/>
              </a:solidFill>
            </a:endParaRPr>
          </a:p>
          <a:p>
            <a:pPr eaLnBrk="1" hangingPunct="1"/>
            <a:endParaRPr lang="en-US" altLang="en-US" sz="2400">
              <a:solidFill>
                <a:srgbClr val="1E00AA"/>
              </a:solidFill>
            </a:endParaRPr>
          </a:p>
        </p:txBody>
      </p:sp>
      <p:sp>
        <p:nvSpPr>
          <p:cNvPr id="33800" name="TextBox 6">
            <a:extLst>
              <a:ext uri="{FF2B5EF4-FFF2-40B4-BE49-F238E27FC236}">
                <a16:creationId xmlns:a16="http://schemas.microsoft.com/office/drawing/2014/main" id="{F94752AC-3E51-4794-A088-97CD87D2DB66}"/>
              </a:ext>
            </a:extLst>
          </p:cNvPr>
          <p:cNvSpPr txBox="1">
            <a:spLocks noChangeArrowheads="1"/>
          </p:cNvSpPr>
          <p:nvPr/>
        </p:nvSpPr>
        <p:spPr bwMode="auto">
          <a:xfrm>
            <a:off x="6781800" y="5570538"/>
            <a:ext cx="3657600" cy="83026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4. Work/Participation in the larger order</a:t>
            </a:r>
            <a:endParaRPr lang="en-US" altLang="en-US" sz="2400">
              <a:solidFill>
                <a:srgbClr val="1E00AA"/>
              </a:solidFill>
            </a:endParaRPr>
          </a:p>
        </p:txBody>
      </p:sp>
      <p:sp>
        <p:nvSpPr>
          <p:cNvPr id="33801" name="TextBox 7">
            <a:extLst>
              <a:ext uri="{FF2B5EF4-FFF2-40B4-BE49-F238E27FC236}">
                <a16:creationId xmlns:a16="http://schemas.microsoft.com/office/drawing/2014/main" id="{D2707D29-3567-43C6-9563-862B0B92B2EA}"/>
              </a:ext>
            </a:extLst>
          </p:cNvPr>
          <p:cNvSpPr txBox="1">
            <a:spLocks noChangeArrowheads="1"/>
          </p:cNvSpPr>
          <p:nvPr/>
        </p:nvSpPr>
        <p:spPr bwMode="auto">
          <a:xfrm>
            <a:off x="2209800" y="2890838"/>
            <a:ext cx="167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a:t>Proposal</a:t>
            </a:r>
          </a:p>
        </p:txBody>
      </p:sp>
      <p:cxnSp>
        <p:nvCxnSpPr>
          <p:cNvPr id="13" name="Straight Arrow Connector 12">
            <a:extLst>
              <a:ext uri="{FF2B5EF4-FFF2-40B4-BE49-F238E27FC236}">
                <a16:creationId xmlns:a16="http://schemas.microsoft.com/office/drawing/2014/main" id="{71EE4B9E-8688-4315-A686-3701C361B643}"/>
              </a:ext>
            </a:extLst>
          </p:cNvPr>
          <p:cNvCxnSpPr>
            <a:stCxn id="33798" idx="2"/>
            <a:endCxn id="33799" idx="0"/>
          </p:cNvCxnSpPr>
          <p:nvPr/>
        </p:nvCxnSpPr>
        <p:spPr>
          <a:xfrm flipH="1">
            <a:off x="3352800" y="3343275"/>
            <a:ext cx="2590800" cy="22272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D8DBBBB-875C-4A25-9BB1-D3696BC9CC2B}"/>
              </a:ext>
            </a:extLst>
          </p:cNvPr>
          <p:cNvCxnSpPr>
            <a:stCxn id="33798" idx="2"/>
            <a:endCxn id="33800" idx="0"/>
          </p:cNvCxnSpPr>
          <p:nvPr/>
        </p:nvCxnSpPr>
        <p:spPr>
          <a:xfrm rot="16200000" flipH="1">
            <a:off x="6163468" y="3123407"/>
            <a:ext cx="2227263" cy="2667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22A70E6-E217-43CF-8F96-08C0F129293E}"/>
              </a:ext>
            </a:extLst>
          </p:cNvPr>
          <p:cNvCxnSpPr>
            <a:stCxn id="33801" idx="3"/>
            <a:endCxn id="33798" idx="1"/>
          </p:cNvCxnSpPr>
          <p:nvPr/>
        </p:nvCxnSpPr>
        <p:spPr>
          <a:xfrm flipV="1">
            <a:off x="3886200" y="3113088"/>
            <a:ext cx="1143000" cy="79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B1C38E2-551C-4C92-ABCC-F3D5F696FBB0}"/>
              </a:ext>
            </a:extLst>
          </p:cNvPr>
          <p:cNvCxnSpPr>
            <a:stCxn id="33797" idx="2"/>
            <a:endCxn id="33798" idx="0"/>
          </p:cNvCxnSpPr>
          <p:nvPr/>
        </p:nvCxnSpPr>
        <p:spPr>
          <a:xfrm rot="5400000">
            <a:off x="5267325" y="2205038"/>
            <a:ext cx="1354137"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521C903-5857-4114-A02F-4FBB293395FC}"/>
              </a:ext>
            </a:extLst>
          </p:cNvPr>
          <p:cNvCxnSpPr/>
          <p:nvPr/>
        </p:nvCxnSpPr>
        <p:spPr>
          <a:xfrm flipV="1">
            <a:off x="5838825" y="1905000"/>
            <a:ext cx="0" cy="685800"/>
          </a:xfrm>
          <a:prstGeom prst="straightConnector1">
            <a:avLst/>
          </a:prstGeom>
          <a:ln>
            <a:solidFill>
              <a:srgbClr val="1E00AA"/>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65DB008-A0C5-4049-AA34-8119F4B7407D}"/>
              </a:ext>
            </a:extLst>
          </p:cNvPr>
          <p:cNvCxnSpPr/>
          <p:nvPr/>
        </p:nvCxnSpPr>
        <p:spPr>
          <a:xfrm flipH="1">
            <a:off x="4419600" y="3657600"/>
            <a:ext cx="990600" cy="838200"/>
          </a:xfrm>
          <a:prstGeom prst="straightConnector1">
            <a:avLst/>
          </a:prstGeom>
          <a:ln>
            <a:solidFill>
              <a:srgbClr val="1E00AA"/>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C588E3B-AF68-4A86-96A0-432176BCC1F6}"/>
              </a:ext>
            </a:extLst>
          </p:cNvPr>
          <p:cNvCxnSpPr/>
          <p:nvPr/>
        </p:nvCxnSpPr>
        <p:spPr>
          <a:xfrm>
            <a:off x="6553200" y="3733800"/>
            <a:ext cx="990600" cy="838200"/>
          </a:xfrm>
          <a:prstGeom prst="straightConnector1">
            <a:avLst/>
          </a:prstGeom>
          <a:ln>
            <a:solidFill>
              <a:srgbClr val="1E00AA"/>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E0736E07-0E7C-4899-B461-E0BD3AEF5DA0}"/>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Content of Value Education</a:t>
            </a:r>
            <a:endParaRPr lang="en-GB" altLang="en-US"/>
          </a:p>
        </p:txBody>
      </p:sp>
      <p:sp>
        <p:nvSpPr>
          <p:cNvPr id="3" name="Text Placeholder 2">
            <a:extLst>
              <a:ext uri="{FF2B5EF4-FFF2-40B4-BE49-F238E27FC236}">
                <a16:creationId xmlns:a16="http://schemas.microsoft.com/office/drawing/2014/main" id="{9D534006-DB20-46CD-A605-5CF2548D18DD}"/>
              </a:ext>
            </a:extLst>
          </p:cNvPr>
          <p:cNvSpPr>
            <a:spLocks noGrp="1"/>
          </p:cNvSpPr>
          <p:nvPr>
            <p:ph type="body" sz="quarter" idx="13"/>
          </p:nvPr>
        </p:nvSpPr>
        <p:spPr/>
        <p:txBody>
          <a:bodyPr>
            <a:noAutofit/>
          </a:bodyPr>
          <a:lstStyle/>
          <a:p>
            <a:pPr marL="457200" indent="-457200">
              <a:buFont typeface="Symbol" pitchFamily="18" charset="2"/>
              <a:buNone/>
              <a:defRPr/>
            </a:pPr>
            <a:r>
              <a:rPr lang="en-GB" b="1"/>
              <a:t>Holistic, All Encompassing</a:t>
            </a:r>
          </a:p>
          <a:p>
            <a:pPr marL="457200" indent="-457200">
              <a:buFont typeface="Symbol" pitchFamily="18" charset="2"/>
              <a:buNone/>
              <a:defRPr/>
            </a:pPr>
            <a:endParaRPr lang="en-GB" sz="1000" b="1"/>
          </a:p>
          <a:p>
            <a:pPr marL="457200" indent="-457200">
              <a:buFont typeface="Symbol" pitchFamily="18" charset="2"/>
              <a:buNone/>
              <a:defRPr/>
            </a:pPr>
            <a:r>
              <a:rPr lang="en-GB" b="1"/>
              <a:t>Covers all levels of living</a:t>
            </a:r>
            <a:r>
              <a:rPr lang="en-GB"/>
              <a:t>:</a:t>
            </a:r>
          </a:p>
          <a:p>
            <a:pPr marL="914400" lvl="2" indent="-457200">
              <a:buFont typeface="+mj-lt"/>
              <a:buAutoNum type="arabicPeriod"/>
              <a:defRPr/>
            </a:pPr>
            <a:r>
              <a:rPr lang="en-GB"/>
              <a:t>Individual (human being)</a:t>
            </a:r>
          </a:p>
          <a:p>
            <a:pPr marL="914400" lvl="2" indent="-457200">
              <a:buFont typeface="+mj-lt"/>
              <a:buAutoNum type="arabicPeriod"/>
              <a:defRPr/>
            </a:pPr>
            <a:endParaRPr lang="en-GB"/>
          </a:p>
          <a:p>
            <a:pPr marL="914400" lvl="2" indent="-457200">
              <a:buFont typeface="+mj-lt"/>
              <a:buAutoNum type="arabicPeriod"/>
              <a:defRPr/>
            </a:pPr>
            <a:endParaRPr lang="en-GB"/>
          </a:p>
          <a:p>
            <a:pPr marL="914400" lvl="2" indent="-457200">
              <a:buFont typeface="+mj-lt"/>
              <a:buAutoNum type="arabicPeriod"/>
              <a:defRPr/>
            </a:pPr>
            <a:endParaRPr lang="en-GB"/>
          </a:p>
          <a:p>
            <a:pPr marL="914400" lvl="2" indent="-457200">
              <a:buFont typeface="+mj-lt"/>
              <a:buAutoNum type="arabicPeriod"/>
              <a:defRPr/>
            </a:pPr>
            <a:endParaRPr lang="en-GB"/>
          </a:p>
          <a:p>
            <a:pPr marL="914400" lvl="2" indent="-457200">
              <a:buFont typeface="+mj-lt"/>
              <a:buAutoNum type="arabicPeriod"/>
              <a:defRPr/>
            </a:pPr>
            <a:endParaRPr lang="en-GB"/>
          </a:p>
          <a:p>
            <a:pPr marL="914400" lvl="2" indent="-457200">
              <a:buFont typeface="+mj-lt"/>
              <a:buAutoNum type="arabicPeriod"/>
              <a:defRPr/>
            </a:pPr>
            <a:endParaRPr lang="en-GB"/>
          </a:p>
          <a:p>
            <a:pPr marL="914400" lvl="2" indent="-457200">
              <a:buFont typeface="+mj-lt"/>
              <a:buAutoNum type="arabicPeriod"/>
              <a:defRPr/>
            </a:pPr>
            <a:r>
              <a:rPr lang="en-GB">
                <a:solidFill>
                  <a:schemeClr val="bg1">
                    <a:lumMod val="65000"/>
                  </a:schemeClr>
                </a:solidFill>
              </a:rPr>
              <a:t>Family</a:t>
            </a:r>
          </a:p>
          <a:p>
            <a:pPr marL="914400" lvl="2" indent="-457200">
              <a:buFont typeface="+mj-lt"/>
              <a:buAutoNum type="arabicPeriod"/>
              <a:defRPr/>
            </a:pPr>
            <a:r>
              <a:rPr lang="en-GB">
                <a:solidFill>
                  <a:schemeClr val="bg1">
                    <a:lumMod val="65000"/>
                  </a:schemeClr>
                </a:solidFill>
              </a:rPr>
              <a:t>Society</a:t>
            </a:r>
          </a:p>
          <a:p>
            <a:pPr marL="914400" lvl="2" indent="-457200">
              <a:buFont typeface="+mj-lt"/>
              <a:buAutoNum type="arabicPeriod"/>
              <a:defRPr/>
            </a:pPr>
            <a:r>
              <a:rPr lang="en-GB">
                <a:solidFill>
                  <a:schemeClr val="bg1">
                    <a:lumMod val="65000"/>
                  </a:schemeClr>
                </a:solidFill>
              </a:rPr>
              <a:t>Nature/Existence</a:t>
            </a:r>
          </a:p>
          <a:p>
            <a:pPr marL="457200" indent="-457200">
              <a:buFont typeface="Symbol" pitchFamily="18" charset="2"/>
              <a:buNone/>
              <a:defRPr/>
            </a:pPr>
            <a:r>
              <a:rPr>
                <a:solidFill>
                  <a:schemeClr val="bg1">
                    <a:lumMod val="65000"/>
                  </a:schemeClr>
                </a:solidFill>
              </a:rPr>
              <a:t>  </a:t>
            </a:r>
          </a:p>
          <a:p>
            <a:pPr marL="457200" indent="-457200">
              <a:buFont typeface="Symbol" pitchFamily="18" charset="2"/>
              <a:buNone/>
              <a:defRPr/>
            </a:pPr>
            <a:r>
              <a:rPr err="1">
                <a:solidFill>
                  <a:schemeClr val="bg1">
                    <a:lumMod val="65000"/>
                  </a:schemeClr>
                </a:solidFill>
              </a:rPr>
              <a:t>Eg.</a:t>
            </a:r>
            <a:r>
              <a:rPr>
                <a:solidFill>
                  <a:schemeClr val="bg1">
                    <a:lumMod val="65000"/>
                  </a:schemeClr>
                </a:solidFill>
              </a:rPr>
              <a:t> As a Family, Society – we want </a:t>
            </a:r>
            <a:r>
              <a:rPr lang="en-GB">
                <a:solidFill>
                  <a:schemeClr val="bg1">
                    <a:lumMod val="65000"/>
                  </a:schemeClr>
                </a:solidFill>
              </a:rPr>
              <a:t>Fearlessness / Trust</a:t>
            </a:r>
          </a:p>
          <a:p>
            <a:pPr marL="457200" indent="-457200">
              <a:buFont typeface="Symbol" pitchFamily="18" charset="2"/>
              <a:buNone/>
              <a:defRPr/>
            </a:pPr>
            <a:r>
              <a:rPr lang="en-GB">
                <a:solidFill>
                  <a:schemeClr val="bg1">
                    <a:lumMod val="65000"/>
                  </a:schemeClr>
                </a:solidFill>
              </a:rPr>
              <a:t>	NOT fear (mistrust / opposition)</a:t>
            </a:r>
          </a:p>
        </p:txBody>
      </p:sp>
      <p:sp>
        <p:nvSpPr>
          <p:cNvPr id="5" name="TextBox 4">
            <a:extLst>
              <a:ext uri="{FF2B5EF4-FFF2-40B4-BE49-F238E27FC236}">
                <a16:creationId xmlns:a16="http://schemas.microsoft.com/office/drawing/2014/main" id="{D779F28D-935C-4783-BDA0-A4BB30DD21F9}"/>
              </a:ext>
            </a:extLst>
          </p:cNvPr>
          <p:cNvSpPr txBox="1"/>
          <p:nvPr/>
        </p:nvSpPr>
        <p:spPr>
          <a:xfrm>
            <a:off x="5486400" y="1604963"/>
            <a:ext cx="4953000" cy="2586037"/>
          </a:xfrm>
          <a:prstGeom prst="rect">
            <a:avLst/>
          </a:prstGeom>
          <a:noFill/>
        </p:spPr>
        <p:txBody>
          <a:bodyPr>
            <a:spAutoFit/>
          </a:bodyPr>
          <a:lstStyle/>
          <a:p>
            <a:pPr marL="457200" indent="-457200">
              <a:defRPr/>
            </a:pPr>
            <a:r>
              <a:rPr lang="en-US" b="1" dirty="0"/>
              <a:t>Covers all dimensions of being, as an Individual</a:t>
            </a:r>
            <a:r>
              <a:rPr lang="en-US" dirty="0"/>
              <a:t>:</a:t>
            </a:r>
          </a:p>
          <a:p>
            <a:pPr lvl="2" indent="-457200">
              <a:buFont typeface="+mj-lt"/>
              <a:buAutoNum type="arabicPeriod"/>
              <a:defRPr/>
            </a:pPr>
            <a:r>
              <a:rPr lang="en-US" dirty="0"/>
              <a:t>Understanding/Realization</a:t>
            </a:r>
          </a:p>
          <a:p>
            <a:pPr lvl="2" indent="-457200">
              <a:buFont typeface="+mj-lt"/>
              <a:buAutoNum type="arabicPeriod"/>
              <a:defRPr/>
            </a:pPr>
            <a:r>
              <a:rPr lang="en-US" dirty="0"/>
              <a:t>Thought</a:t>
            </a:r>
          </a:p>
          <a:p>
            <a:pPr lvl="2" indent="-457200">
              <a:buFont typeface="+mj-lt"/>
              <a:buAutoNum type="arabicPeriod"/>
              <a:defRPr/>
            </a:pPr>
            <a:r>
              <a:rPr lang="en-US" dirty="0" err="1"/>
              <a:t>Behaviour</a:t>
            </a:r>
            <a:endParaRPr lang="en-US" dirty="0"/>
          </a:p>
          <a:p>
            <a:pPr lvl="2" indent="-457200">
              <a:buFont typeface="+mj-lt"/>
              <a:buAutoNum type="arabicPeriod"/>
              <a:defRPr/>
            </a:pPr>
            <a:r>
              <a:rPr lang="en-US" dirty="0"/>
              <a:t>Work/Participation in larger order</a:t>
            </a:r>
          </a:p>
          <a:p>
            <a:pPr>
              <a:buFont typeface="Symbol" pitchFamily="18" charset="2"/>
              <a:buNone/>
              <a:defRPr/>
            </a:pPr>
            <a:r>
              <a:rPr lang="en-US" dirty="0" err="1"/>
              <a:t>Eg.</a:t>
            </a:r>
            <a:r>
              <a:rPr lang="en-US" dirty="0"/>
              <a:t> In Thought – we want to have clarity (a state of resolution, solution) </a:t>
            </a:r>
          </a:p>
          <a:p>
            <a:pPr>
              <a:buFont typeface="Symbol" pitchFamily="18" charset="2"/>
              <a:buNone/>
              <a:defRPr/>
            </a:pPr>
            <a:r>
              <a:rPr lang="en-US" dirty="0">
                <a:solidFill>
                  <a:srgbClr val="FF0000"/>
                </a:solidFill>
              </a:rPr>
              <a:t>NOT</a:t>
            </a:r>
            <a:r>
              <a:rPr lang="en-US" dirty="0"/>
              <a:t> </a:t>
            </a:r>
            <a:r>
              <a:rPr lang="en-US" dirty="0">
                <a:solidFill>
                  <a:srgbClr val="1E00AA"/>
                </a:solidFill>
              </a:rPr>
              <a:t>confusion (a state of problem)</a:t>
            </a:r>
            <a:endParaRPr lang="en-US" dirty="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6849E3BE-0C9F-4444-A0A9-5349C0AA0F81}"/>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17411" name="Text Placeholder 2">
            <a:extLst>
              <a:ext uri="{FF2B5EF4-FFF2-40B4-BE49-F238E27FC236}">
                <a16:creationId xmlns:a16="http://schemas.microsoft.com/office/drawing/2014/main" id="{BFB94A22-1F14-4734-86A4-854189143983}"/>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17412" name="Picture 3">
            <a:extLst>
              <a:ext uri="{FF2B5EF4-FFF2-40B4-BE49-F238E27FC236}">
                <a16:creationId xmlns:a16="http://schemas.microsoft.com/office/drawing/2014/main" id="{26037B38-2DC3-461A-9458-86B9AFABB4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C8C5FB30-8880-4365-AEA3-A60E8826FE0D}"/>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Process of Value Education</a:t>
            </a:r>
          </a:p>
        </p:txBody>
      </p:sp>
      <p:sp>
        <p:nvSpPr>
          <p:cNvPr id="3" name="Text Placeholder 2">
            <a:extLst>
              <a:ext uri="{FF2B5EF4-FFF2-40B4-BE49-F238E27FC236}">
                <a16:creationId xmlns:a16="http://schemas.microsoft.com/office/drawing/2014/main" id="{0FC87541-E3B9-4D62-9526-3EE8A01C571B}"/>
              </a:ext>
            </a:extLst>
          </p:cNvPr>
          <p:cNvSpPr>
            <a:spLocks noGrp="1"/>
          </p:cNvSpPr>
          <p:nvPr>
            <p:ph type="body" sz="quarter" idx="13"/>
          </p:nvPr>
        </p:nvSpPr>
        <p:spPr/>
        <p:txBody>
          <a:bodyPr>
            <a:normAutofit lnSpcReduction="10000"/>
          </a:bodyPr>
          <a:lstStyle/>
          <a:p>
            <a:pPr marL="0" indent="0">
              <a:buFont typeface="Symbol" pitchFamily="18" charset="2"/>
              <a:buNone/>
              <a:defRPr/>
            </a:pPr>
            <a:r>
              <a:rPr lang="en-IN" b="1">
                <a:solidFill>
                  <a:schemeClr val="bg1">
                    <a:lumMod val="65000"/>
                  </a:schemeClr>
                </a:solidFill>
              </a:rPr>
              <a:t>Universal</a:t>
            </a:r>
          </a:p>
          <a:p>
            <a:pPr>
              <a:buFont typeface="Symbol" pitchFamily="18" charset="2"/>
              <a:buNone/>
              <a:defRPr/>
            </a:pPr>
            <a:r>
              <a:rPr lang="en-IN">
                <a:solidFill>
                  <a:schemeClr val="bg1">
                    <a:lumMod val="65000"/>
                  </a:schemeClr>
                </a:solidFill>
              </a:rPr>
              <a:t>	The content needs to be universal – applicable to all human beings and be true at all times, all places</a:t>
            </a:r>
          </a:p>
          <a:p>
            <a:pPr>
              <a:buFont typeface="Symbol" pitchFamily="18" charset="2"/>
              <a:buNone/>
              <a:defRPr/>
            </a:pPr>
            <a:r>
              <a:rPr lang="en-IN">
                <a:solidFill>
                  <a:schemeClr val="bg1">
                    <a:lumMod val="65000"/>
                  </a:schemeClr>
                </a:solidFill>
              </a:rPr>
              <a:t>	It should not depend on sect, creed, nationality, race, gender, etc.</a:t>
            </a:r>
            <a:endParaRPr>
              <a:solidFill>
                <a:schemeClr val="bg1">
                  <a:lumMod val="65000"/>
                </a:schemeClr>
              </a:solidFill>
            </a:endParaRPr>
          </a:p>
          <a:p>
            <a:pPr>
              <a:buFont typeface="Symbol" pitchFamily="18" charset="2"/>
              <a:buNone/>
              <a:defRPr/>
            </a:pPr>
            <a:r>
              <a:rPr lang="en-IN"/>
              <a:t> </a:t>
            </a:r>
            <a:endParaRPr/>
          </a:p>
          <a:p>
            <a:pPr marL="0" indent="0">
              <a:buFont typeface="Symbol" pitchFamily="18" charset="2"/>
              <a:buNone/>
              <a:defRPr/>
            </a:pPr>
            <a:r>
              <a:rPr lang="en-IN" b="1"/>
              <a:t>Rational</a:t>
            </a:r>
          </a:p>
          <a:p>
            <a:pPr>
              <a:buFont typeface="Symbol" pitchFamily="18" charset="2"/>
              <a:buNone/>
              <a:defRPr/>
            </a:pPr>
            <a:r>
              <a:rPr lang="en-IN"/>
              <a:t>	It must be amenable to logical reasoning… should be able to question</a:t>
            </a:r>
          </a:p>
          <a:p>
            <a:pPr>
              <a:buFont typeface="Symbol" pitchFamily="18" charset="2"/>
              <a:buNone/>
              <a:defRPr/>
            </a:pPr>
            <a:r>
              <a:rPr lang="en-IN">
                <a:solidFill>
                  <a:srgbClr val="FF0000"/>
                </a:solidFill>
              </a:rPr>
              <a:t>	It should not be based on blind beliefs</a:t>
            </a:r>
            <a:endParaRPr>
              <a:solidFill>
                <a:srgbClr val="FF0000"/>
              </a:solidFill>
            </a:endParaRPr>
          </a:p>
          <a:p>
            <a:pPr>
              <a:buFont typeface="Symbol" pitchFamily="18" charset="2"/>
              <a:buNone/>
              <a:defRPr/>
            </a:pPr>
            <a:r>
              <a:rPr lang="en-IN"/>
              <a:t> </a:t>
            </a:r>
            <a:endParaRPr/>
          </a:p>
          <a:p>
            <a:pPr marL="0" indent="0">
              <a:buFont typeface="Symbol" pitchFamily="18" charset="2"/>
              <a:buNone/>
              <a:defRPr/>
            </a:pPr>
            <a:r>
              <a:rPr lang="en-IN" b="1"/>
              <a:t>Verifiable</a:t>
            </a:r>
          </a:p>
          <a:p>
            <a:pPr>
              <a:buFont typeface="Symbol" pitchFamily="18" charset="2"/>
              <a:buNone/>
              <a:defRPr/>
            </a:pPr>
            <a:r>
              <a:rPr lang="en-IN"/>
              <a:t>	The student should be able to verify the values on one’s own right</a:t>
            </a:r>
          </a:p>
          <a:p>
            <a:pPr>
              <a:buFont typeface="Symbol" pitchFamily="18" charset="2"/>
              <a:buNone/>
              <a:defRPr/>
            </a:pPr>
            <a:r>
              <a:rPr lang="en-IN"/>
              <a:t>	</a:t>
            </a:r>
            <a:r>
              <a:rPr lang="en-IN">
                <a:solidFill>
                  <a:srgbClr val="FF0000"/>
                </a:solidFill>
              </a:rPr>
              <a:t>Should not be asked to believe just because it is stated in the course</a:t>
            </a:r>
            <a:endParaRPr>
              <a:solidFill>
                <a:srgbClr val="FF0000"/>
              </a:solidFill>
            </a:endParaRPr>
          </a:p>
          <a:p>
            <a:pPr>
              <a:buFont typeface="Symbol" pitchFamily="18" charset="2"/>
              <a:buNone/>
              <a:defRPr/>
            </a:pPr>
            <a:r>
              <a:rPr lang="en-IN"/>
              <a:t> </a:t>
            </a:r>
            <a:endParaRPr/>
          </a:p>
          <a:p>
            <a:pPr marL="0" indent="0">
              <a:buFont typeface="Symbol" pitchFamily="18" charset="2"/>
              <a:buNone/>
              <a:defRPr/>
            </a:pPr>
            <a:r>
              <a:rPr lang="en-IN" b="1">
                <a:solidFill>
                  <a:schemeClr val="bg1">
                    <a:lumMod val="65000"/>
                  </a:schemeClr>
                </a:solidFill>
              </a:rPr>
              <a:t>Leading to Harmony</a:t>
            </a:r>
          </a:p>
          <a:p>
            <a:pPr>
              <a:buFont typeface="Symbol" pitchFamily="18" charset="2"/>
              <a:buNone/>
              <a:defRPr/>
            </a:pPr>
            <a:r>
              <a:rPr lang="en-IN">
                <a:solidFill>
                  <a:schemeClr val="bg1">
                    <a:lumMod val="65000"/>
                  </a:schemeClr>
                </a:solidFill>
              </a:rPr>
              <a:t>	Values have to enable us to live in peace and harmony within our own self as well as with others (human being and rest of nature)</a:t>
            </a:r>
            <a:endParaRPr>
              <a:solidFill>
                <a:schemeClr val="bg1">
                  <a:lumMod val="65000"/>
                </a:schemeClr>
              </a:solidFill>
            </a:endParaRPr>
          </a:p>
          <a:p>
            <a:pPr>
              <a:buFont typeface="Symbol" pitchFamily="18" charset="2"/>
              <a:buNone/>
              <a:defRPr/>
            </a:pPr>
            <a:endParaRPr/>
          </a:p>
        </p:txBody>
      </p:sp>
      <p:sp>
        <p:nvSpPr>
          <p:cNvPr id="4" name="Rectangle 3">
            <a:extLst>
              <a:ext uri="{FF2B5EF4-FFF2-40B4-BE49-F238E27FC236}">
                <a16:creationId xmlns:a16="http://schemas.microsoft.com/office/drawing/2014/main" id="{41BBC8E0-7F36-4D93-81C3-AA19A19EA6E1}"/>
              </a:ext>
            </a:extLst>
          </p:cNvPr>
          <p:cNvSpPr/>
          <p:nvPr/>
        </p:nvSpPr>
        <p:spPr>
          <a:xfrm>
            <a:off x="65088" y="2389188"/>
            <a:ext cx="12050712" cy="2590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BE14F845-9468-4C61-A54B-E09CE10F73F2}"/>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Process of Value Education</a:t>
            </a:r>
          </a:p>
        </p:txBody>
      </p:sp>
      <p:sp>
        <p:nvSpPr>
          <p:cNvPr id="4099" name="Text Placeholder 2">
            <a:extLst>
              <a:ext uri="{FF2B5EF4-FFF2-40B4-BE49-F238E27FC236}">
                <a16:creationId xmlns:a16="http://schemas.microsoft.com/office/drawing/2014/main" id="{BFE0B0FE-7EA9-4048-950A-16F678A4EB81}"/>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lang="en-GB" altLang="en-US"/>
              <a:t>Whatever is said is a </a:t>
            </a:r>
            <a:r>
              <a:rPr lang="en-GB" altLang="en-US" b="1" u="sng"/>
              <a:t>Proposal</a:t>
            </a:r>
            <a:endParaRPr lang="en-GB" altLang="en-US"/>
          </a:p>
          <a:p>
            <a:pPr>
              <a:buFont typeface="Symbol" pitchFamily="18" charset="2"/>
              <a:buNone/>
              <a:defRPr/>
            </a:pPr>
            <a:r>
              <a:rPr lang="en-GB" altLang="en-US" b="1"/>
              <a:t>Verify </a:t>
            </a:r>
            <a:r>
              <a:rPr lang="en-GB" altLang="en-US"/>
              <a:t>it on Your Own Right – on the basis of our </a:t>
            </a:r>
            <a:r>
              <a:rPr lang="en-GB" altLang="en-US" b="1" u="sng"/>
              <a:t>Natural Acceptance</a:t>
            </a:r>
          </a:p>
          <a:p>
            <a:pPr>
              <a:buFont typeface="Symbol" pitchFamily="18" charset="2"/>
              <a:buNone/>
              <a:defRPr/>
            </a:pPr>
            <a:r>
              <a:rPr lang="en-GB" altLang="en-US"/>
              <a:t>(</a:t>
            </a:r>
            <a:r>
              <a:rPr lang="en-GB" altLang="en-US" b="1">
                <a:solidFill>
                  <a:srgbClr val="FF0000"/>
                </a:solidFill>
              </a:rPr>
              <a:t>Do not assume it to be true or false</a:t>
            </a:r>
            <a:r>
              <a:rPr lang="en-GB" altLang="en-US"/>
              <a:t>)</a:t>
            </a:r>
          </a:p>
          <a:p>
            <a:pPr>
              <a:buFont typeface="Symbol" pitchFamily="18" charset="2"/>
              <a:buNone/>
              <a:defRPr/>
            </a:pPr>
            <a:endParaRPr lang="en-GB" altLang="en-US" sz="1000"/>
          </a:p>
          <a:p>
            <a:pPr>
              <a:buFont typeface="Symbol" pitchFamily="18" charset="2"/>
              <a:buNone/>
              <a:defRPr/>
            </a:pPr>
            <a:r>
              <a:rPr lang="en-GB" altLang="en-US"/>
              <a:t>It is a process of </a:t>
            </a:r>
            <a:r>
              <a:rPr lang="en-GB" altLang="en-US" b="1"/>
              <a:t>Dialogue</a:t>
            </a:r>
          </a:p>
          <a:p>
            <a:pPr>
              <a:buFont typeface="Symbol" pitchFamily="18" charset="2"/>
              <a:buNone/>
              <a:defRPr/>
            </a:pPr>
            <a:r>
              <a:rPr lang="en-GB" altLang="en-US"/>
              <a:t>A dialogue between me and you, to start with</a:t>
            </a:r>
          </a:p>
          <a:p>
            <a:pPr>
              <a:buFont typeface="Symbol" pitchFamily="18" charset="2"/>
              <a:buNone/>
              <a:defRPr/>
            </a:pPr>
            <a:r>
              <a:rPr lang="en-GB" altLang="en-US"/>
              <a:t>It soon becomes a dialogue </a:t>
            </a:r>
            <a:r>
              <a:rPr lang="en-GB" altLang="en-US" b="1"/>
              <a:t>within your own self</a:t>
            </a:r>
          </a:p>
          <a:p>
            <a:pPr>
              <a:buFont typeface="Symbol" pitchFamily="18" charset="2"/>
              <a:buNone/>
              <a:defRPr/>
            </a:pPr>
            <a:r>
              <a:rPr lang="en-GB" altLang="en-US"/>
              <a:t>	between what you are and 	what you really want to be 						(your natural acceptance)</a:t>
            </a:r>
          </a:p>
          <a:p>
            <a:pPr>
              <a:buFont typeface="Symbol" pitchFamily="18" charset="2"/>
              <a:buNone/>
              <a:defRPr/>
            </a:pPr>
            <a:endParaRPr lang="en-GB" altLang="en-US"/>
          </a:p>
          <a:p>
            <a:pPr>
              <a:buFont typeface="Symbol" pitchFamily="18" charset="2"/>
              <a:buNone/>
              <a:defRPr/>
            </a:pPr>
            <a:r>
              <a:rPr lang="en-GB" altLang="en-US"/>
              <a:t>The purpose of this course is to initiate this internal dialogue,</a:t>
            </a:r>
          </a:p>
          <a:p>
            <a:pPr>
              <a:buFont typeface="Symbol" pitchFamily="18" charset="2"/>
              <a:buNone/>
              <a:defRPr/>
            </a:pPr>
            <a:r>
              <a:rPr lang="en-GB" altLang="en-US"/>
              <a:t>	to help you to be self-referential, self-confident</a:t>
            </a:r>
          </a:p>
          <a:p>
            <a:pPr>
              <a:buFont typeface="Symbol" pitchFamily="18" charset="2"/>
              <a:buNone/>
              <a:defRPr/>
            </a:pPr>
            <a:endParaRPr lang="en-GB" altLang="en-US"/>
          </a:p>
          <a:p>
            <a:pPr>
              <a:buFont typeface="Symbol" pitchFamily="18" charset="2"/>
              <a:buNone/>
              <a:defRPr/>
            </a:pPr>
            <a:endParaRPr lang="en-GB" altLang="en-US"/>
          </a:p>
          <a:p>
            <a:pPr>
              <a:buFont typeface="Symbol" pitchFamily="18" charset="2"/>
              <a:buNone/>
              <a:defRPr/>
            </a:pPr>
            <a:r>
              <a:rPr lang="en-GB" altLang="en-US"/>
              <a:t>Is this process naturally acceptable to you?</a:t>
            </a:r>
          </a:p>
          <a:p>
            <a:pPr>
              <a:buFont typeface="Symbol" pitchFamily="18" charset="2"/>
              <a:buNone/>
              <a:defRPr/>
            </a:pPr>
            <a:r>
              <a:rPr lang="en-GB" altLang="en-US"/>
              <a:t>Is the purpose of this course valuable for you?</a:t>
            </a:r>
          </a:p>
          <a:p>
            <a:pPr>
              <a:buFont typeface="Symbol" pitchFamily="18" charset="2"/>
              <a:buNone/>
              <a:defRPr/>
            </a:pPr>
            <a:endParaRPr altLang="en-US" sz="1200" b="1" u="sng">
              <a:solidFill>
                <a:srgbClr val="1E00AA"/>
              </a:solidFill>
              <a:latin typeface="Kruti Dev 010" pitchFamily="2" charset="0"/>
            </a:endParaRPr>
          </a:p>
        </p:txBody>
      </p:sp>
      <p:sp>
        <p:nvSpPr>
          <p:cNvPr id="36868" name="Rectangle 1">
            <a:extLst>
              <a:ext uri="{FF2B5EF4-FFF2-40B4-BE49-F238E27FC236}">
                <a16:creationId xmlns:a16="http://schemas.microsoft.com/office/drawing/2014/main" id="{9649354E-E102-4FCB-A01C-0BFF4EC55A37}"/>
              </a:ext>
            </a:extLst>
          </p:cNvPr>
          <p:cNvSpPr>
            <a:spLocks noChangeArrowheads="1"/>
          </p:cNvSpPr>
          <p:nvPr/>
        </p:nvSpPr>
        <p:spPr bwMode="auto">
          <a:xfrm>
            <a:off x="9448800" y="6553200"/>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hlinkClick r:id="" action="ppaction://noaction"/>
              </a:rPr>
              <a:t>More</a:t>
            </a:r>
            <a:endParaRPr lang="en-I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099">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9">
                                            <p:txEl>
                                              <p:pRg st="10" end="1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13" end="1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D110C316-ABE4-4762-99B9-328CED6270BF}"/>
              </a:ext>
            </a:extLst>
          </p:cNvPr>
          <p:cNvSpPr>
            <a:spLocks noGrp="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Process of Self-verification</a:t>
            </a:r>
            <a:endParaRPr lang="en-GB" altLang="en-US"/>
          </a:p>
        </p:txBody>
      </p:sp>
      <p:sp>
        <p:nvSpPr>
          <p:cNvPr id="38915" name="Text Placeholder 24">
            <a:extLst>
              <a:ext uri="{FF2B5EF4-FFF2-40B4-BE49-F238E27FC236}">
                <a16:creationId xmlns:a16="http://schemas.microsoft.com/office/drawing/2014/main" id="{50EE277A-79FD-45B1-BDD6-815AE9BCDFA9}"/>
              </a:ext>
            </a:extLst>
          </p:cNvPr>
          <p:cNvSpPr>
            <a:spLocks noGrp="1"/>
          </p:cNvSpPr>
          <p:nvPr>
            <p:ph type="body" sz="quarter" idx="4294967295"/>
          </p:nvPr>
        </p:nvSpPr>
        <p:spPr bwMode="auto">
          <a:xfrm>
            <a:off x="0" y="609600"/>
            <a:ext cx="12192000" cy="5943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Symbol" panose="05050102010706020507" pitchFamily="18" charset="2"/>
              <a:buNone/>
            </a:pPr>
            <a:r>
              <a:rPr lang="en-GB" altLang="en-US" sz="2200"/>
              <a:t>Whatever is stated is a Proposal </a:t>
            </a:r>
          </a:p>
          <a:p>
            <a:pPr>
              <a:buFont typeface="Symbol" panose="05050102010706020507" pitchFamily="18" charset="2"/>
              <a:buNone/>
            </a:pPr>
            <a:r>
              <a:rPr lang="en-GB" altLang="en-US" sz="2200"/>
              <a:t>Verify it on your own right</a:t>
            </a:r>
          </a:p>
          <a:p>
            <a:pPr>
              <a:buFont typeface="Arial" panose="020B0604020202020204" pitchFamily="34" charset="0"/>
              <a:buNone/>
            </a:pPr>
            <a:r>
              <a:rPr lang="en-GB" altLang="en-US" sz="2200">
                <a:solidFill>
                  <a:srgbClr val="FF0000"/>
                </a:solidFill>
              </a:rPr>
              <a:t>(Do not assume it to be true/ false)</a:t>
            </a:r>
          </a:p>
          <a:p>
            <a:pPr>
              <a:buFont typeface="Symbol" panose="05050102010706020507" pitchFamily="18" charset="2"/>
              <a:buNone/>
            </a:pPr>
            <a:endParaRPr lang="en-US" altLang="en-US" sz="2200"/>
          </a:p>
        </p:txBody>
      </p:sp>
      <p:sp>
        <p:nvSpPr>
          <p:cNvPr id="28676" name="Rectangle 27">
            <a:extLst>
              <a:ext uri="{FF2B5EF4-FFF2-40B4-BE49-F238E27FC236}">
                <a16:creationId xmlns:a16="http://schemas.microsoft.com/office/drawing/2014/main" id="{A150E954-F36F-4E20-94A2-717A07EF3D27}"/>
              </a:ext>
            </a:extLst>
          </p:cNvPr>
          <p:cNvSpPr>
            <a:spLocks noChangeArrowheads="1"/>
          </p:cNvSpPr>
          <p:nvPr/>
        </p:nvSpPr>
        <p:spPr bwMode="auto">
          <a:xfrm>
            <a:off x="4551363" y="1828800"/>
            <a:ext cx="14208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cs typeface="Arial" panose="020B0604020202020204" pitchFamily="34" charset="0"/>
              </a:rPr>
              <a:t>Proposal</a:t>
            </a:r>
            <a:endParaRPr lang="en-US" altLang="en-US" sz="3600">
              <a:cs typeface="Arial" panose="020B0604020202020204" pitchFamily="34" charset="0"/>
            </a:endParaRPr>
          </a:p>
        </p:txBody>
      </p:sp>
      <p:grpSp>
        <p:nvGrpSpPr>
          <p:cNvPr id="2" name="Group 32">
            <a:extLst>
              <a:ext uri="{FF2B5EF4-FFF2-40B4-BE49-F238E27FC236}">
                <a16:creationId xmlns:a16="http://schemas.microsoft.com/office/drawing/2014/main" id="{ECC7A640-E5DF-4A8F-B272-DFB9735EA056}"/>
              </a:ext>
            </a:extLst>
          </p:cNvPr>
          <p:cNvGrpSpPr>
            <a:grpSpLocks/>
          </p:cNvGrpSpPr>
          <p:nvPr/>
        </p:nvGrpSpPr>
        <p:grpSpPr bwMode="auto">
          <a:xfrm>
            <a:off x="3508375" y="2070100"/>
            <a:ext cx="936625" cy="3836988"/>
            <a:chOff x="1393" y="1694"/>
            <a:chExt cx="374" cy="987"/>
          </a:xfrm>
        </p:grpSpPr>
        <p:sp>
          <p:nvSpPr>
            <p:cNvPr id="38938" name="Freeform 28">
              <a:extLst>
                <a:ext uri="{FF2B5EF4-FFF2-40B4-BE49-F238E27FC236}">
                  <a16:creationId xmlns:a16="http://schemas.microsoft.com/office/drawing/2014/main" id="{F9910623-9471-4B5C-BE70-E1ECF215CF70}"/>
                </a:ext>
              </a:extLst>
            </p:cNvPr>
            <p:cNvSpPr>
              <a:spLocks/>
            </p:cNvSpPr>
            <p:nvPr/>
          </p:nvSpPr>
          <p:spPr bwMode="auto">
            <a:xfrm>
              <a:off x="1393" y="1694"/>
              <a:ext cx="374" cy="987"/>
            </a:xfrm>
            <a:custGeom>
              <a:avLst/>
              <a:gdLst>
                <a:gd name="T0" fmla="*/ 0 w 5158"/>
                <a:gd name="T1" fmla="*/ 0 h 15903"/>
                <a:gd name="T2" fmla="*/ 0 w 5158"/>
                <a:gd name="T3" fmla="*/ 0 h 15903"/>
                <a:gd name="T4" fmla="*/ 0 w 5158"/>
                <a:gd name="T5" fmla="*/ 0 h 15903"/>
                <a:gd name="T6" fmla="*/ 0 w 5158"/>
                <a:gd name="T7" fmla="*/ 0 h 15903"/>
                <a:gd name="T8" fmla="*/ 0 w 5158"/>
                <a:gd name="T9" fmla="*/ 0 h 15903"/>
                <a:gd name="T10" fmla="*/ 0 w 5158"/>
                <a:gd name="T11" fmla="*/ 0 h 15903"/>
                <a:gd name="T12" fmla="*/ 0 w 5158"/>
                <a:gd name="T13" fmla="*/ 0 h 15903"/>
                <a:gd name="T14" fmla="*/ 0 w 5158"/>
                <a:gd name="T15" fmla="*/ 0 h 15903"/>
                <a:gd name="T16" fmla="*/ 0 w 5158"/>
                <a:gd name="T17" fmla="*/ 0 h 15903"/>
                <a:gd name="T18" fmla="*/ 0 w 5158"/>
                <a:gd name="T19" fmla="*/ 0 h 15903"/>
                <a:gd name="T20" fmla="*/ 0 w 5158"/>
                <a:gd name="T21" fmla="*/ 0 h 15903"/>
                <a:gd name="T22" fmla="*/ 0 w 5158"/>
                <a:gd name="T23" fmla="*/ 0 h 15903"/>
                <a:gd name="T24" fmla="*/ 0 w 5158"/>
                <a:gd name="T25" fmla="*/ 0 h 159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58"/>
                <a:gd name="T40" fmla="*/ 0 h 15903"/>
                <a:gd name="T41" fmla="*/ 5158 w 5158"/>
                <a:gd name="T42" fmla="*/ 15903 h 159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58" h="15903">
                  <a:moveTo>
                    <a:pt x="5158" y="0"/>
                  </a:moveTo>
                  <a:cubicBezTo>
                    <a:pt x="2309" y="0"/>
                    <a:pt x="0" y="3026"/>
                    <a:pt x="0" y="6760"/>
                  </a:cubicBezTo>
                  <a:cubicBezTo>
                    <a:pt x="0" y="6760"/>
                    <a:pt x="0" y="6760"/>
                    <a:pt x="0" y="6760"/>
                  </a:cubicBezTo>
                  <a:lnTo>
                    <a:pt x="0" y="8086"/>
                  </a:lnTo>
                  <a:cubicBezTo>
                    <a:pt x="0" y="10976"/>
                    <a:pt x="1402" y="13546"/>
                    <a:pt x="3488" y="14482"/>
                  </a:cubicBezTo>
                  <a:lnTo>
                    <a:pt x="3488" y="15903"/>
                  </a:lnTo>
                  <a:lnTo>
                    <a:pt x="5158" y="14183"/>
                  </a:lnTo>
                  <a:lnTo>
                    <a:pt x="3488" y="11736"/>
                  </a:lnTo>
                  <a:lnTo>
                    <a:pt x="3488" y="13156"/>
                  </a:lnTo>
                  <a:cubicBezTo>
                    <a:pt x="1577" y="12299"/>
                    <a:pt x="223" y="10059"/>
                    <a:pt x="25" y="7424"/>
                  </a:cubicBezTo>
                  <a:lnTo>
                    <a:pt x="24" y="7423"/>
                  </a:lnTo>
                  <a:cubicBezTo>
                    <a:pt x="284" y="3963"/>
                    <a:pt x="2505" y="1326"/>
                    <a:pt x="5158" y="1326"/>
                  </a:cubicBezTo>
                  <a:lnTo>
                    <a:pt x="5158" y="0"/>
                  </a:lnTo>
                  <a:close/>
                </a:path>
              </a:pathLst>
            </a:custGeom>
            <a:solidFill>
              <a:srgbClr val="99CCFF"/>
            </a:solidFill>
            <a:ln w="0">
              <a:solidFill>
                <a:srgbClr val="000000"/>
              </a:solidFill>
              <a:round/>
              <a:headEnd/>
              <a:tailEnd/>
            </a:ln>
          </p:spPr>
          <p:txBody>
            <a:bodyPr/>
            <a:lstStyle/>
            <a:p>
              <a:endParaRPr lang="en-IN"/>
            </a:p>
          </p:txBody>
        </p:sp>
        <p:sp>
          <p:nvSpPr>
            <p:cNvPr id="38939" name="Freeform 29">
              <a:extLst>
                <a:ext uri="{FF2B5EF4-FFF2-40B4-BE49-F238E27FC236}">
                  <a16:creationId xmlns:a16="http://schemas.microsoft.com/office/drawing/2014/main" id="{7A3B7E97-7921-492D-A451-3A5BDB21B724}"/>
                </a:ext>
              </a:extLst>
            </p:cNvPr>
            <p:cNvSpPr>
              <a:spLocks/>
            </p:cNvSpPr>
            <p:nvPr/>
          </p:nvSpPr>
          <p:spPr bwMode="auto">
            <a:xfrm>
              <a:off x="1393" y="1694"/>
              <a:ext cx="374" cy="538"/>
            </a:xfrm>
            <a:custGeom>
              <a:avLst/>
              <a:gdLst>
                <a:gd name="T0" fmla="*/ 0 w 5158"/>
                <a:gd name="T1" fmla="*/ 0 h 7424"/>
                <a:gd name="T2" fmla="*/ 0 w 5158"/>
                <a:gd name="T3" fmla="*/ 0 h 7424"/>
                <a:gd name="T4" fmla="*/ 0 w 5158"/>
                <a:gd name="T5" fmla="*/ 0 h 7424"/>
                <a:gd name="T6" fmla="*/ 0 w 5158"/>
                <a:gd name="T7" fmla="*/ 0 h 7424"/>
                <a:gd name="T8" fmla="*/ 0 w 5158"/>
                <a:gd name="T9" fmla="*/ 0 h 7424"/>
                <a:gd name="T10" fmla="*/ 0 w 5158"/>
                <a:gd name="T11" fmla="*/ 0 h 7424"/>
                <a:gd name="T12" fmla="*/ 0 60000 65536"/>
                <a:gd name="T13" fmla="*/ 0 60000 65536"/>
                <a:gd name="T14" fmla="*/ 0 60000 65536"/>
                <a:gd name="T15" fmla="*/ 0 60000 65536"/>
                <a:gd name="T16" fmla="*/ 0 60000 65536"/>
                <a:gd name="T17" fmla="*/ 0 60000 65536"/>
                <a:gd name="T18" fmla="*/ 0 w 5158"/>
                <a:gd name="T19" fmla="*/ 0 h 7424"/>
                <a:gd name="T20" fmla="*/ 5158 w 5158"/>
                <a:gd name="T21" fmla="*/ 7424 h 7424"/>
              </a:gdLst>
              <a:ahLst/>
              <a:cxnLst>
                <a:cxn ang="T12">
                  <a:pos x="T0" y="T1"/>
                </a:cxn>
                <a:cxn ang="T13">
                  <a:pos x="T2" y="T3"/>
                </a:cxn>
                <a:cxn ang="T14">
                  <a:pos x="T4" y="T5"/>
                </a:cxn>
                <a:cxn ang="T15">
                  <a:pos x="T6" y="T7"/>
                </a:cxn>
                <a:cxn ang="T16">
                  <a:pos x="T8" y="T9"/>
                </a:cxn>
                <a:cxn ang="T17">
                  <a:pos x="T10" y="T11"/>
                </a:cxn>
              </a:cxnLst>
              <a:rect l="T18" t="T19" r="T20" b="T21"/>
              <a:pathLst>
                <a:path w="5158" h="7424">
                  <a:moveTo>
                    <a:pt x="5158" y="0"/>
                  </a:moveTo>
                  <a:cubicBezTo>
                    <a:pt x="2309" y="0"/>
                    <a:pt x="0" y="3026"/>
                    <a:pt x="0" y="6760"/>
                  </a:cubicBezTo>
                  <a:cubicBezTo>
                    <a:pt x="0" y="6982"/>
                    <a:pt x="8" y="7203"/>
                    <a:pt x="25" y="7424"/>
                  </a:cubicBezTo>
                  <a:lnTo>
                    <a:pt x="24" y="7423"/>
                  </a:lnTo>
                  <a:cubicBezTo>
                    <a:pt x="284" y="3963"/>
                    <a:pt x="2505" y="1326"/>
                    <a:pt x="5158" y="1326"/>
                  </a:cubicBezTo>
                  <a:lnTo>
                    <a:pt x="5158" y="0"/>
                  </a:lnTo>
                  <a:close/>
                </a:path>
              </a:pathLst>
            </a:custGeom>
            <a:solidFill>
              <a:srgbClr val="7BA4CD"/>
            </a:solidFill>
            <a:ln w="0">
              <a:solidFill>
                <a:srgbClr val="000000"/>
              </a:solidFill>
              <a:round/>
              <a:headEnd/>
              <a:tailEnd/>
            </a:ln>
          </p:spPr>
          <p:txBody>
            <a:bodyPr/>
            <a:lstStyle/>
            <a:p>
              <a:endParaRPr lang="en-IN"/>
            </a:p>
          </p:txBody>
        </p:sp>
        <p:sp>
          <p:nvSpPr>
            <p:cNvPr id="38940" name="Freeform 31">
              <a:extLst>
                <a:ext uri="{FF2B5EF4-FFF2-40B4-BE49-F238E27FC236}">
                  <a16:creationId xmlns:a16="http://schemas.microsoft.com/office/drawing/2014/main" id="{0CCFC0AE-061B-4E57-B5FC-2085EEB2CE8E}"/>
                </a:ext>
              </a:extLst>
            </p:cNvPr>
            <p:cNvSpPr>
              <a:spLocks/>
            </p:cNvSpPr>
            <p:nvPr/>
          </p:nvSpPr>
          <p:spPr bwMode="auto">
            <a:xfrm>
              <a:off x="1393" y="2184"/>
              <a:ext cx="2" cy="48"/>
            </a:xfrm>
            <a:custGeom>
              <a:avLst/>
              <a:gdLst>
                <a:gd name="T0" fmla="*/ 0 w 2"/>
                <a:gd name="T1" fmla="*/ 0 h 48"/>
                <a:gd name="T2" fmla="*/ 2 w 2"/>
                <a:gd name="T3" fmla="*/ 48 h 48"/>
                <a:gd name="T4" fmla="*/ 0 60000 65536"/>
                <a:gd name="T5" fmla="*/ 0 60000 65536"/>
                <a:gd name="T6" fmla="*/ 0 w 2"/>
                <a:gd name="T7" fmla="*/ 0 h 48"/>
                <a:gd name="T8" fmla="*/ 2 w 2"/>
                <a:gd name="T9" fmla="*/ 48 h 48"/>
              </a:gdLst>
              <a:ahLst/>
              <a:cxnLst>
                <a:cxn ang="T4">
                  <a:pos x="T0" y="T1"/>
                </a:cxn>
                <a:cxn ang="T5">
                  <a:pos x="T2" y="T3"/>
                </a:cxn>
              </a:cxnLst>
              <a:rect l="T6" t="T7" r="T8" b="T9"/>
              <a:pathLst>
                <a:path w="2" h="48">
                  <a:moveTo>
                    <a:pt x="0" y="0"/>
                  </a:moveTo>
                  <a:cubicBezTo>
                    <a:pt x="0" y="16"/>
                    <a:pt x="0" y="32"/>
                    <a:pt x="2" y="48"/>
                  </a:cubicBezTo>
                </a:path>
              </a:pathLst>
            </a:custGeom>
            <a:noFill/>
            <a:ln w="63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grpSp>
      <p:grpSp>
        <p:nvGrpSpPr>
          <p:cNvPr id="3" name="Group 37">
            <a:extLst>
              <a:ext uri="{FF2B5EF4-FFF2-40B4-BE49-F238E27FC236}">
                <a16:creationId xmlns:a16="http://schemas.microsoft.com/office/drawing/2014/main" id="{5F3AFDB1-BEA6-4049-A078-9CA33FA9C13B}"/>
              </a:ext>
            </a:extLst>
          </p:cNvPr>
          <p:cNvGrpSpPr>
            <a:grpSpLocks/>
          </p:cNvGrpSpPr>
          <p:nvPr/>
        </p:nvGrpSpPr>
        <p:grpSpPr bwMode="auto">
          <a:xfrm>
            <a:off x="6067425" y="2139950"/>
            <a:ext cx="733425" cy="3759200"/>
            <a:chOff x="2415" y="1712"/>
            <a:chExt cx="293" cy="967"/>
          </a:xfrm>
        </p:grpSpPr>
        <p:sp>
          <p:nvSpPr>
            <p:cNvPr id="38935" name="Freeform 33">
              <a:extLst>
                <a:ext uri="{FF2B5EF4-FFF2-40B4-BE49-F238E27FC236}">
                  <a16:creationId xmlns:a16="http://schemas.microsoft.com/office/drawing/2014/main" id="{C5D7A2A7-9813-4EBE-ABE5-E635B40FDE84}"/>
                </a:ext>
              </a:extLst>
            </p:cNvPr>
            <p:cNvSpPr>
              <a:spLocks/>
            </p:cNvSpPr>
            <p:nvPr/>
          </p:nvSpPr>
          <p:spPr bwMode="auto">
            <a:xfrm>
              <a:off x="2415" y="1712"/>
              <a:ext cx="293" cy="967"/>
            </a:xfrm>
            <a:custGeom>
              <a:avLst/>
              <a:gdLst>
                <a:gd name="T0" fmla="*/ 0 w 4042"/>
                <a:gd name="T1" fmla="*/ 0 h 15569"/>
                <a:gd name="T2" fmla="*/ 0 w 4042"/>
                <a:gd name="T3" fmla="*/ 0 h 15569"/>
                <a:gd name="T4" fmla="*/ 0 w 4042"/>
                <a:gd name="T5" fmla="*/ 0 h 15569"/>
                <a:gd name="T6" fmla="*/ 0 w 4042"/>
                <a:gd name="T7" fmla="*/ 0 h 15569"/>
                <a:gd name="T8" fmla="*/ 0 w 4042"/>
                <a:gd name="T9" fmla="*/ 0 h 15569"/>
                <a:gd name="T10" fmla="*/ 0 w 4042"/>
                <a:gd name="T11" fmla="*/ 0 h 15569"/>
                <a:gd name="T12" fmla="*/ 0 w 4042"/>
                <a:gd name="T13" fmla="*/ 0 h 15569"/>
                <a:gd name="T14" fmla="*/ 0 w 4042"/>
                <a:gd name="T15" fmla="*/ 0 h 15569"/>
                <a:gd name="T16" fmla="*/ 0 w 4042"/>
                <a:gd name="T17" fmla="*/ 0 h 15569"/>
                <a:gd name="T18" fmla="*/ 0 w 4042"/>
                <a:gd name="T19" fmla="*/ 0 h 15569"/>
                <a:gd name="T20" fmla="*/ 0 w 4042"/>
                <a:gd name="T21" fmla="*/ 0 h 15569"/>
                <a:gd name="T22" fmla="*/ 0 w 4042"/>
                <a:gd name="T23" fmla="*/ 0 h 15569"/>
                <a:gd name="T24" fmla="*/ 0 w 4042"/>
                <a:gd name="T25" fmla="*/ 0 h 155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42"/>
                <a:gd name="T40" fmla="*/ 0 h 15569"/>
                <a:gd name="T41" fmla="*/ 4042 w 4042"/>
                <a:gd name="T42" fmla="*/ 15569 h 155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42" h="15569">
                  <a:moveTo>
                    <a:pt x="0" y="0"/>
                  </a:moveTo>
                  <a:cubicBezTo>
                    <a:pt x="2232" y="0"/>
                    <a:pt x="4041" y="2963"/>
                    <a:pt x="4041" y="6618"/>
                  </a:cubicBezTo>
                  <a:cubicBezTo>
                    <a:pt x="4042" y="6618"/>
                    <a:pt x="4041" y="6618"/>
                    <a:pt x="4041" y="6618"/>
                  </a:cubicBezTo>
                  <a:lnTo>
                    <a:pt x="4041" y="7916"/>
                  </a:lnTo>
                  <a:cubicBezTo>
                    <a:pt x="4041" y="10745"/>
                    <a:pt x="2943" y="13262"/>
                    <a:pt x="1308" y="14177"/>
                  </a:cubicBezTo>
                  <a:lnTo>
                    <a:pt x="1308" y="15569"/>
                  </a:lnTo>
                  <a:lnTo>
                    <a:pt x="0" y="13885"/>
                  </a:lnTo>
                  <a:lnTo>
                    <a:pt x="1308" y="11489"/>
                  </a:lnTo>
                  <a:lnTo>
                    <a:pt x="1308" y="12880"/>
                  </a:lnTo>
                  <a:cubicBezTo>
                    <a:pt x="2806" y="12041"/>
                    <a:pt x="3867" y="9847"/>
                    <a:pt x="4022" y="7268"/>
                  </a:cubicBezTo>
                  <a:lnTo>
                    <a:pt x="4022" y="7267"/>
                  </a:lnTo>
                  <a:cubicBezTo>
                    <a:pt x="3818" y="3880"/>
                    <a:pt x="2079" y="1298"/>
                    <a:pt x="0" y="1298"/>
                  </a:cubicBezTo>
                  <a:lnTo>
                    <a:pt x="0" y="0"/>
                  </a:lnTo>
                  <a:close/>
                </a:path>
              </a:pathLst>
            </a:custGeom>
            <a:solidFill>
              <a:srgbClr val="99CCFF"/>
            </a:solidFill>
            <a:ln w="0">
              <a:solidFill>
                <a:srgbClr val="000000"/>
              </a:solidFill>
              <a:round/>
              <a:headEnd/>
              <a:tailEnd/>
            </a:ln>
          </p:spPr>
          <p:txBody>
            <a:bodyPr/>
            <a:lstStyle/>
            <a:p>
              <a:endParaRPr lang="en-IN"/>
            </a:p>
          </p:txBody>
        </p:sp>
        <p:sp>
          <p:nvSpPr>
            <p:cNvPr id="38936" name="Freeform 34">
              <a:extLst>
                <a:ext uri="{FF2B5EF4-FFF2-40B4-BE49-F238E27FC236}">
                  <a16:creationId xmlns:a16="http://schemas.microsoft.com/office/drawing/2014/main" id="{DEF1794B-D8CF-423E-935B-FB012F2F995B}"/>
                </a:ext>
              </a:extLst>
            </p:cNvPr>
            <p:cNvSpPr>
              <a:spLocks/>
            </p:cNvSpPr>
            <p:nvPr/>
          </p:nvSpPr>
          <p:spPr bwMode="auto">
            <a:xfrm>
              <a:off x="2415" y="1712"/>
              <a:ext cx="293" cy="526"/>
            </a:xfrm>
            <a:custGeom>
              <a:avLst/>
              <a:gdLst>
                <a:gd name="T0" fmla="*/ 0 w 4042"/>
                <a:gd name="T1" fmla="*/ 0 h 7268"/>
                <a:gd name="T2" fmla="*/ 0 w 4042"/>
                <a:gd name="T3" fmla="*/ 0 h 7268"/>
                <a:gd name="T4" fmla="*/ 0 w 4042"/>
                <a:gd name="T5" fmla="*/ 0 h 7268"/>
                <a:gd name="T6" fmla="*/ 0 w 4042"/>
                <a:gd name="T7" fmla="*/ 0 h 7268"/>
                <a:gd name="T8" fmla="*/ 0 w 4042"/>
                <a:gd name="T9" fmla="*/ 0 h 7268"/>
                <a:gd name="T10" fmla="*/ 0 w 4042"/>
                <a:gd name="T11" fmla="*/ 0 h 7268"/>
                <a:gd name="T12" fmla="*/ 0 60000 65536"/>
                <a:gd name="T13" fmla="*/ 0 60000 65536"/>
                <a:gd name="T14" fmla="*/ 0 60000 65536"/>
                <a:gd name="T15" fmla="*/ 0 60000 65536"/>
                <a:gd name="T16" fmla="*/ 0 60000 65536"/>
                <a:gd name="T17" fmla="*/ 0 60000 65536"/>
                <a:gd name="T18" fmla="*/ 0 w 4042"/>
                <a:gd name="T19" fmla="*/ 0 h 7268"/>
                <a:gd name="T20" fmla="*/ 4042 w 4042"/>
                <a:gd name="T21" fmla="*/ 7268 h 7268"/>
              </a:gdLst>
              <a:ahLst/>
              <a:cxnLst>
                <a:cxn ang="T12">
                  <a:pos x="T0" y="T1"/>
                </a:cxn>
                <a:cxn ang="T13">
                  <a:pos x="T2" y="T3"/>
                </a:cxn>
                <a:cxn ang="T14">
                  <a:pos x="T4" y="T5"/>
                </a:cxn>
                <a:cxn ang="T15">
                  <a:pos x="T6" y="T7"/>
                </a:cxn>
                <a:cxn ang="T16">
                  <a:pos x="T8" y="T9"/>
                </a:cxn>
                <a:cxn ang="T17">
                  <a:pos x="T10" y="T11"/>
                </a:cxn>
              </a:cxnLst>
              <a:rect l="T18" t="T19" r="T20" b="T21"/>
              <a:pathLst>
                <a:path w="4042" h="7268">
                  <a:moveTo>
                    <a:pt x="0" y="0"/>
                  </a:moveTo>
                  <a:cubicBezTo>
                    <a:pt x="2232" y="0"/>
                    <a:pt x="4041" y="2963"/>
                    <a:pt x="4041" y="6618"/>
                  </a:cubicBezTo>
                  <a:cubicBezTo>
                    <a:pt x="4042" y="6835"/>
                    <a:pt x="4035" y="7052"/>
                    <a:pt x="4022" y="7268"/>
                  </a:cubicBezTo>
                  <a:lnTo>
                    <a:pt x="4022" y="7267"/>
                  </a:lnTo>
                  <a:cubicBezTo>
                    <a:pt x="3818" y="3880"/>
                    <a:pt x="2079" y="1298"/>
                    <a:pt x="0" y="1298"/>
                  </a:cubicBezTo>
                  <a:lnTo>
                    <a:pt x="0" y="0"/>
                  </a:lnTo>
                  <a:close/>
                </a:path>
              </a:pathLst>
            </a:custGeom>
            <a:solidFill>
              <a:srgbClr val="7BA4CD"/>
            </a:solidFill>
            <a:ln w="0">
              <a:solidFill>
                <a:srgbClr val="000000"/>
              </a:solidFill>
              <a:round/>
              <a:headEnd/>
              <a:tailEnd/>
            </a:ln>
          </p:spPr>
          <p:txBody>
            <a:bodyPr/>
            <a:lstStyle/>
            <a:p>
              <a:endParaRPr lang="en-IN"/>
            </a:p>
          </p:txBody>
        </p:sp>
        <p:sp>
          <p:nvSpPr>
            <p:cNvPr id="38937" name="Freeform 36">
              <a:extLst>
                <a:ext uri="{FF2B5EF4-FFF2-40B4-BE49-F238E27FC236}">
                  <a16:creationId xmlns:a16="http://schemas.microsoft.com/office/drawing/2014/main" id="{5AFD41C1-9DDB-439E-9441-481DFBF3454F}"/>
                </a:ext>
              </a:extLst>
            </p:cNvPr>
            <p:cNvSpPr>
              <a:spLocks/>
            </p:cNvSpPr>
            <p:nvPr/>
          </p:nvSpPr>
          <p:spPr bwMode="auto">
            <a:xfrm>
              <a:off x="2707" y="2191"/>
              <a:ext cx="1" cy="47"/>
            </a:xfrm>
            <a:custGeom>
              <a:avLst/>
              <a:gdLst>
                <a:gd name="T0" fmla="*/ 1 w 1"/>
                <a:gd name="T1" fmla="*/ 0 h 47"/>
                <a:gd name="T2" fmla="*/ 0 w 1"/>
                <a:gd name="T3" fmla="*/ 47 h 47"/>
                <a:gd name="T4" fmla="*/ 0 60000 65536"/>
                <a:gd name="T5" fmla="*/ 0 60000 65536"/>
                <a:gd name="T6" fmla="*/ 0 w 1"/>
                <a:gd name="T7" fmla="*/ 0 h 47"/>
                <a:gd name="T8" fmla="*/ 1 w 1"/>
                <a:gd name="T9" fmla="*/ 47 h 47"/>
              </a:gdLst>
              <a:ahLst/>
              <a:cxnLst>
                <a:cxn ang="T4">
                  <a:pos x="T0" y="T1"/>
                </a:cxn>
                <a:cxn ang="T5">
                  <a:pos x="T2" y="T3"/>
                </a:cxn>
              </a:cxnLst>
              <a:rect l="T6" t="T7" r="T8" b="T9"/>
              <a:pathLst>
                <a:path w="1" h="47">
                  <a:moveTo>
                    <a:pt x="1" y="0"/>
                  </a:moveTo>
                  <a:cubicBezTo>
                    <a:pt x="1" y="16"/>
                    <a:pt x="1" y="32"/>
                    <a:pt x="0" y="47"/>
                  </a:cubicBezTo>
                </a:path>
              </a:pathLst>
            </a:custGeom>
            <a:noFill/>
            <a:ln w="6350"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IN"/>
            </a:p>
          </p:txBody>
        </p:sp>
      </p:grpSp>
      <p:sp>
        <p:nvSpPr>
          <p:cNvPr id="4104" name="Rectangle 38">
            <a:hlinkClick r:id="rId2" action="ppaction://hlinkpres?slideindex=1&amp;slidetitle="/>
            <a:extLst>
              <a:ext uri="{FF2B5EF4-FFF2-40B4-BE49-F238E27FC236}">
                <a16:creationId xmlns:a16="http://schemas.microsoft.com/office/drawing/2014/main" id="{E24A8EAC-D871-4A11-90FC-71995F503C68}"/>
              </a:ext>
            </a:extLst>
          </p:cNvPr>
          <p:cNvSpPr>
            <a:spLocks noChangeArrowheads="1"/>
          </p:cNvSpPr>
          <p:nvPr/>
        </p:nvSpPr>
        <p:spPr bwMode="auto">
          <a:xfrm>
            <a:off x="1676400" y="2438400"/>
            <a:ext cx="13462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FF3300"/>
                </a:solidFill>
                <a:cs typeface="Arial" panose="020B0604020202020204" pitchFamily="34" charset="0"/>
              </a:rPr>
              <a:t>Verify</a:t>
            </a:r>
          </a:p>
          <a:p>
            <a:pPr algn="ctr" eaLnBrk="1" hangingPunct="1"/>
            <a:r>
              <a:rPr lang="en-US" altLang="en-US" b="1">
                <a:cs typeface="Arial" panose="020B0604020202020204" pitchFamily="34" charset="0"/>
              </a:rPr>
              <a:t>on the basis</a:t>
            </a:r>
          </a:p>
          <a:p>
            <a:pPr algn="ctr" eaLnBrk="1" hangingPunct="1"/>
            <a:r>
              <a:rPr lang="en-US" altLang="en-US" b="1">
                <a:cs typeface="Arial" panose="020B0604020202020204" pitchFamily="34" charset="0"/>
              </a:rPr>
              <a:t>Of</a:t>
            </a:r>
          </a:p>
          <a:p>
            <a:pPr algn="ctr" eaLnBrk="1" hangingPunct="1"/>
            <a:r>
              <a:rPr lang="en-US" altLang="en-US" b="1">
                <a:cs typeface="Arial" panose="020B0604020202020204" pitchFamily="34" charset="0"/>
              </a:rPr>
              <a:t>your</a:t>
            </a:r>
          </a:p>
          <a:p>
            <a:pPr algn="ctr" eaLnBrk="1" hangingPunct="1"/>
            <a:r>
              <a:rPr lang="en-US" altLang="en-US" b="1">
                <a:cs typeface="Arial" panose="020B0604020202020204" pitchFamily="34" charset="0"/>
              </a:rPr>
              <a:t>Natural</a:t>
            </a:r>
          </a:p>
          <a:p>
            <a:pPr algn="ctr" eaLnBrk="1" hangingPunct="1"/>
            <a:r>
              <a:rPr lang="en-US" altLang="en-US" b="1">
                <a:cs typeface="Arial" panose="020B0604020202020204" pitchFamily="34" charset="0"/>
              </a:rPr>
              <a:t>Acceptance</a:t>
            </a:r>
          </a:p>
        </p:txBody>
      </p:sp>
      <p:grpSp>
        <p:nvGrpSpPr>
          <p:cNvPr id="4" name="Group 27">
            <a:extLst>
              <a:ext uri="{FF2B5EF4-FFF2-40B4-BE49-F238E27FC236}">
                <a16:creationId xmlns:a16="http://schemas.microsoft.com/office/drawing/2014/main" id="{DA826D88-5216-4159-A334-05A57554EC5A}"/>
              </a:ext>
            </a:extLst>
          </p:cNvPr>
          <p:cNvGrpSpPr>
            <a:grpSpLocks/>
          </p:cNvGrpSpPr>
          <p:nvPr/>
        </p:nvGrpSpPr>
        <p:grpSpPr bwMode="auto">
          <a:xfrm>
            <a:off x="8469313" y="3309938"/>
            <a:ext cx="1931987" cy="1576387"/>
            <a:chOff x="6944887" y="2286151"/>
            <a:chExt cx="1932413" cy="1576622"/>
          </a:xfrm>
        </p:grpSpPr>
        <p:sp>
          <p:nvSpPr>
            <p:cNvPr id="38931" name="Rectangle 62">
              <a:extLst>
                <a:ext uri="{FF2B5EF4-FFF2-40B4-BE49-F238E27FC236}">
                  <a16:creationId xmlns:a16="http://schemas.microsoft.com/office/drawing/2014/main" id="{0FBA6625-E59C-44A0-8C27-83935B6D068E}"/>
                </a:ext>
              </a:extLst>
            </p:cNvPr>
            <p:cNvSpPr>
              <a:spLocks noChangeArrowheads="1"/>
            </p:cNvSpPr>
            <p:nvPr/>
          </p:nvSpPr>
          <p:spPr bwMode="auto">
            <a:xfrm>
              <a:off x="7288517" y="2729398"/>
              <a:ext cx="1324373" cy="4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solidFill>
                    <a:srgbClr val="000066"/>
                  </a:solidFill>
                  <a:cs typeface="Arial" panose="020B0604020202020204" pitchFamily="34" charset="0"/>
                </a:rPr>
                <a:t>Work with</a:t>
              </a:r>
            </a:p>
            <a:p>
              <a:pPr algn="ctr" eaLnBrk="1" hangingPunct="1"/>
              <a:r>
                <a:rPr lang="en-US" altLang="en-US" sz="1600">
                  <a:solidFill>
                    <a:srgbClr val="000066"/>
                  </a:solidFill>
                  <a:cs typeface="Arial" panose="020B0604020202020204" pitchFamily="34" charset="0"/>
                </a:rPr>
                <a:t>Rest of Nature</a:t>
              </a:r>
              <a:endParaRPr lang="en-US" altLang="en-US" sz="3600">
                <a:cs typeface="Arial" panose="020B0604020202020204" pitchFamily="34" charset="0"/>
              </a:endParaRPr>
            </a:p>
          </p:txBody>
        </p:sp>
        <p:sp>
          <p:nvSpPr>
            <p:cNvPr id="38932" name="Freeform 93">
              <a:extLst>
                <a:ext uri="{FF2B5EF4-FFF2-40B4-BE49-F238E27FC236}">
                  <a16:creationId xmlns:a16="http://schemas.microsoft.com/office/drawing/2014/main" id="{E1F266E6-D7D3-4EC0-BC99-41E13037327F}"/>
                </a:ext>
              </a:extLst>
            </p:cNvPr>
            <p:cNvSpPr>
              <a:spLocks noEditPoints="1"/>
            </p:cNvSpPr>
            <p:nvPr/>
          </p:nvSpPr>
          <p:spPr bwMode="auto">
            <a:xfrm>
              <a:off x="6944887" y="2286151"/>
              <a:ext cx="510768" cy="357710"/>
            </a:xfrm>
            <a:custGeom>
              <a:avLst/>
              <a:gdLst>
                <a:gd name="T0" fmla="*/ 2147483646 w 204"/>
                <a:gd name="T1" fmla="*/ 0 h 92"/>
                <a:gd name="T2" fmla="*/ 2147483646 w 204"/>
                <a:gd name="T3" fmla="*/ 2147483646 h 92"/>
                <a:gd name="T4" fmla="*/ 2147483646 w 204"/>
                <a:gd name="T5" fmla="*/ 2147483646 h 92"/>
                <a:gd name="T6" fmla="*/ 0 w 204"/>
                <a:gd name="T7" fmla="*/ 2147483646 h 92"/>
                <a:gd name="T8" fmla="*/ 2147483646 w 204"/>
                <a:gd name="T9" fmla="*/ 0 h 92"/>
                <a:gd name="T10" fmla="*/ 2147483646 w 204"/>
                <a:gd name="T11" fmla="*/ 2147483646 h 92"/>
                <a:gd name="T12" fmla="*/ 2147483646 w 204"/>
                <a:gd name="T13" fmla="*/ 2147483646 h 92"/>
                <a:gd name="T14" fmla="*/ 2147483646 w 204"/>
                <a:gd name="T15" fmla="*/ 2147483646 h 92"/>
                <a:gd name="T16" fmla="*/ 2147483646 w 204"/>
                <a:gd name="T17" fmla="*/ 2147483646 h 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4"/>
                <a:gd name="T28" fmla="*/ 0 h 92"/>
                <a:gd name="T29" fmla="*/ 204 w 204"/>
                <a:gd name="T30" fmla="*/ 92 h 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4" h="92">
                  <a:moveTo>
                    <a:pt x="3" y="0"/>
                  </a:moveTo>
                  <a:lnTo>
                    <a:pt x="184" y="77"/>
                  </a:lnTo>
                  <a:lnTo>
                    <a:pt x="181" y="84"/>
                  </a:lnTo>
                  <a:lnTo>
                    <a:pt x="0" y="7"/>
                  </a:lnTo>
                  <a:lnTo>
                    <a:pt x="3" y="0"/>
                  </a:lnTo>
                  <a:close/>
                  <a:moveTo>
                    <a:pt x="183" y="66"/>
                  </a:moveTo>
                  <a:lnTo>
                    <a:pt x="204" y="90"/>
                  </a:lnTo>
                  <a:lnTo>
                    <a:pt x="172" y="92"/>
                  </a:lnTo>
                  <a:lnTo>
                    <a:pt x="183" y="66"/>
                  </a:lnTo>
                  <a:close/>
                </a:path>
              </a:pathLst>
            </a:custGeom>
            <a:solidFill>
              <a:srgbClr val="000000"/>
            </a:solidFill>
            <a:ln w="1588">
              <a:solidFill>
                <a:srgbClr val="000000"/>
              </a:solidFill>
              <a:bevel/>
              <a:headEnd/>
              <a:tailEnd/>
            </a:ln>
          </p:spPr>
          <p:txBody>
            <a:bodyPr/>
            <a:lstStyle/>
            <a:p>
              <a:endParaRPr lang="en-IN"/>
            </a:p>
          </p:txBody>
        </p:sp>
        <p:sp>
          <p:nvSpPr>
            <p:cNvPr id="38933" name="Line 96">
              <a:extLst>
                <a:ext uri="{FF2B5EF4-FFF2-40B4-BE49-F238E27FC236}">
                  <a16:creationId xmlns:a16="http://schemas.microsoft.com/office/drawing/2014/main" id="{7B22E712-722E-4F65-B99A-EC071D75FB21}"/>
                </a:ext>
              </a:extLst>
            </p:cNvPr>
            <p:cNvSpPr>
              <a:spLocks noChangeShapeType="1"/>
            </p:cNvSpPr>
            <p:nvPr/>
          </p:nvSpPr>
          <p:spPr bwMode="auto">
            <a:xfrm>
              <a:off x="7991459" y="3243307"/>
              <a:ext cx="0" cy="3732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38934" name="Text Box 97">
              <a:extLst>
                <a:ext uri="{FF2B5EF4-FFF2-40B4-BE49-F238E27FC236}">
                  <a16:creationId xmlns:a16="http://schemas.microsoft.com/office/drawing/2014/main" id="{BCA1AACF-315E-432C-854C-5E3335F748C1}"/>
                </a:ext>
              </a:extLst>
            </p:cNvPr>
            <p:cNvSpPr txBox="1">
              <a:spLocks noChangeArrowheads="1"/>
            </p:cNvSpPr>
            <p:nvPr/>
          </p:nvSpPr>
          <p:spPr bwMode="auto">
            <a:xfrm>
              <a:off x="7280390" y="3616572"/>
              <a:ext cx="1596910" cy="24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008000"/>
                  </a:solidFill>
                  <a:cs typeface="Arial" panose="020B0604020202020204" pitchFamily="34" charset="0"/>
                </a:rPr>
                <a:t>Mutual Prosperity</a:t>
              </a:r>
            </a:p>
          </p:txBody>
        </p:sp>
      </p:grpSp>
      <p:sp>
        <p:nvSpPr>
          <p:cNvPr id="19472" name="Rectangle 44">
            <a:hlinkClick r:id="rId3" action="ppaction://hlinkpres?slideindex=1&amp;slidetitle="/>
            <a:extLst>
              <a:ext uri="{FF2B5EF4-FFF2-40B4-BE49-F238E27FC236}">
                <a16:creationId xmlns:a16="http://schemas.microsoft.com/office/drawing/2014/main" id="{CDDB6421-0057-4405-87E1-A5C4722FAE86}"/>
              </a:ext>
            </a:extLst>
          </p:cNvPr>
          <p:cNvSpPr>
            <a:spLocks noChangeArrowheads="1"/>
          </p:cNvSpPr>
          <p:nvPr/>
        </p:nvSpPr>
        <p:spPr bwMode="auto">
          <a:xfrm>
            <a:off x="7094538" y="2460625"/>
            <a:ext cx="246221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FF3300"/>
                </a:solidFill>
                <a:cs typeface="Arial" panose="020B0604020202020204" pitchFamily="34" charset="0"/>
              </a:rPr>
              <a:t>Experiential Validation</a:t>
            </a:r>
          </a:p>
          <a:p>
            <a:pPr algn="ctr" eaLnBrk="1" hangingPunct="1"/>
            <a:r>
              <a:rPr lang="en-US" altLang="en-US" b="1">
                <a:solidFill>
                  <a:srgbClr val="FF3300"/>
                </a:solidFill>
                <a:cs typeface="Arial" panose="020B0604020202020204" pitchFamily="34" charset="0"/>
              </a:rPr>
              <a:t>Live according to it</a:t>
            </a:r>
            <a:endParaRPr lang="en-US" altLang="en-US" sz="4000">
              <a:cs typeface="Arial" panose="020B0604020202020204" pitchFamily="34" charset="0"/>
            </a:endParaRPr>
          </a:p>
        </p:txBody>
      </p:sp>
      <p:sp>
        <p:nvSpPr>
          <p:cNvPr id="19473" name="Rectangle 88">
            <a:extLst>
              <a:ext uri="{FF2B5EF4-FFF2-40B4-BE49-F238E27FC236}">
                <a16:creationId xmlns:a16="http://schemas.microsoft.com/office/drawing/2014/main" id="{DF3335C2-24C1-4240-9B5F-1205D3D51BCD}"/>
              </a:ext>
            </a:extLst>
          </p:cNvPr>
          <p:cNvSpPr>
            <a:spLocks noChangeArrowheads="1"/>
          </p:cNvSpPr>
          <p:nvPr/>
        </p:nvSpPr>
        <p:spPr bwMode="auto">
          <a:xfrm>
            <a:off x="7092950" y="3733800"/>
            <a:ext cx="134461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a:solidFill>
                  <a:srgbClr val="000066"/>
                </a:solidFill>
                <a:cs typeface="Arial" panose="020B0604020202020204" pitchFamily="34" charset="0"/>
              </a:rPr>
              <a:t>Behaviour with</a:t>
            </a:r>
          </a:p>
          <a:p>
            <a:pPr algn="ctr" eaLnBrk="1" hangingPunct="1"/>
            <a:r>
              <a:rPr lang="en-US" altLang="en-US" sz="1600">
                <a:solidFill>
                  <a:srgbClr val="000066"/>
                </a:solidFill>
                <a:cs typeface="Arial" panose="020B0604020202020204" pitchFamily="34" charset="0"/>
              </a:rPr>
              <a:t>Human Beings</a:t>
            </a:r>
            <a:endParaRPr lang="en-US" altLang="en-US" sz="3600">
              <a:cs typeface="Arial" panose="020B0604020202020204" pitchFamily="34" charset="0"/>
            </a:endParaRPr>
          </a:p>
        </p:txBody>
      </p:sp>
      <p:sp>
        <p:nvSpPr>
          <p:cNvPr id="19474" name="Freeform 94">
            <a:extLst>
              <a:ext uri="{FF2B5EF4-FFF2-40B4-BE49-F238E27FC236}">
                <a16:creationId xmlns:a16="http://schemas.microsoft.com/office/drawing/2014/main" id="{A363F2BB-A591-43B4-94A0-F7BA67B94B20}"/>
              </a:ext>
            </a:extLst>
          </p:cNvPr>
          <p:cNvSpPr>
            <a:spLocks noEditPoints="1"/>
          </p:cNvSpPr>
          <p:nvPr/>
        </p:nvSpPr>
        <p:spPr bwMode="auto">
          <a:xfrm>
            <a:off x="7672388" y="3309938"/>
            <a:ext cx="441325" cy="350837"/>
          </a:xfrm>
          <a:custGeom>
            <a:avLst/>
            <a:gdLst>
              <a:gd name="T0" fmla="*/ 2147483646 w 176"/>
              <a:gd name="T1" fmla="*/ 2147483646 h 90"/>
              <a:gd name="T2" fmla="*/ 2147483646 w 176"/>
              <a:gd name="T3" fmla="*/ 2147483646 h 90"/>
              <a:gd name="T4" fmla="*/ 2147483646 w 176"/>
              <a:gd name="T5" fmla="*/ 2147483646 h 90"/>
              <a:gd name="T6" fmla="*/ 2147483646 w 176"/>
              <a:gd name="T7" fmla="*/ 0 h 90"/>
              <a:gd name="T8" fmla="*/ 2147483646 w 176"/>
              <a:gd name="T9" fmla="*/ 2147483646 h 90"/>
              <a:gd name="T10" fmla="*/ 2147483646 w 176"/>
              <a:gd name="T11" fmla="*/ 2147483646 h 90"/>
              <a:gd name="T12" fmla="*/ 0 w 176"/>
              <a:gd name="T13" fmla="*/ 2147483646 h 90"/>
              <a:gd name="T14" fmla="*/ 2147483646 w 176"/>
              <a:gd name="T15" fmla="*/ 2147483646 h 90"/>
              <a:gd name="T16" fmla="*/ 2147483646 w 176"/>
              <a:gd name="T17" fmla="*/ 2147483646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6"/>
              <a:gd name="T28" fmla="*/ 0 h 90"/>
              <a:gd name="T29" fmla="*/ 176 w 176"/>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6" h="90">
                <a:moveTo>
                  <a:pt x="176" y="7"/>
                </a:moveTo>
                <a:lnTo>
                  <a:pt x="24" y="83"/>
                </a:lnTo>
                <a:lnTo>
                  <a:pt x="20" y="76"/>
                </a:lnTo>
                <a:lnTo>
                  <a:pt x="173" y="0"/>
                </a:lnTo>
                <a:lnTo>
                  <a:pt x="176" y="7"/>
                </a:lnTo>
                <a:close/>
                <a:moveTo>
                  <a:pt x="33" y="90"/>
                </a:moveTo>
                <a:lnTo>
                  <a:pt x="0" y="90"/>
                </a:lnTo>
                <a:lnTo>
                  <a:pt x="20" y="64"/>
                </a:lnTo>
                <a:lnTo>
                  <a:pt x="33" y="90"/>
                </a:lnTo>
                <a:close/>
              </a:path>
            </a:pathLst>
          </a:custGeom>
          <a:solidFill>
            <a:srgbClr val="000000"/>
          </a:solidFill>
          <a:ln w="1588">
            <a:solidFill>
              <a:srgbClr val="000000"/>
            </a:solidFill>
            <a:bevel/>
            <a:headEnd/>
            <a:tailEnd/>
          </a:ln>
        </p:spPr>
        <p:txBody>
          <a:bodyPr/>
          <a:lstStyle/>
          <a:p>
            <a:endParaRPr lang="en-IN"/>
          </a:p>
        </p:txBody>
      </p:sp>
      <p:sp>
        <p:nvSpPr>
          <p:cNvPr id="19475" name="Text Box 98">
            <a:extLst>
              <a:ext uri="{FF2B5EF4-FFF2-40B4-BE49-F238E27FC236}">
                <a16:creationId xmlns:a16="http://schemas.microsoft.com/office/drawing/2014/main" id="{BC521E6D-ADC0-4120-B80A-F4C04932EE3C}"/>
              </a:ext>
            </a:extLst>
          </p:cNvPr>
          <p:cNvSpPr txBox="1">
            <a:spLocks noChangeArrowheads="1"/>
          </p:cNvSpPr>
          <p:nvPr/>
        </p:nvSpPr>
        <p:spPr bwMode="auto">
          <a:xfrm>
            <a:off x="6991350" y="4640263"/>
            <a:ext cx="16414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a:solidFill>
                  <a:srgbClr val="008000"/>
                </a:solidFill>
                <a:cs typeface="Arial" panose="020B0604020202020204" pitchFamily="34" charset="0"/>
              </a:rPr>
              <a:t>Mutual Happiness</a:t>
            </a:r>
          </a:p>
        </p:txBody>
      </p:sp>
      <p:sp>
        <p:nvSpPr>
          <p:cNvPr id="19476" name="Line 99">
            <a:extLst>
              <a:ext uri="{FF2B5EF4-FFF2-40B4-BE49-F238E27FC236}">
                <a16:creationId xmlns:a16="http://schemas.microsoft.com/office/drawing/2014/main" id="{D3E1C1BA-67C7-4304-845E-BEBCCDB0C411}"/>
              </a:ext>
            </a:extLst>
          </p:cNvPr>
          <p:cNvSpPr>
            <a:spLocks noChangeShapeType="1"/>
          </p:cNvSpPr>
          <p:nvPr/>
        </p:nvSpPr>
        <p:spPr bwMode="auto">
          <a:xfrm>
            <a:off x="7551738" y="4267200"/>
            <a:ext cx="0" cy="37306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IN"/>
          </a:p>
        </p:txBody>
      </p:sp>
      <p:sp>
        <p:nvSpPr>
          <p:cNvPr id="26" name="Oval 25">
            <a:extLst>
              <a:ext uri="{FF2B5EF4-FFF2-40B4-BE49-F238E27FC236}">
                <a16:creationId xmlns:a16="http://schemas.microsoft.com/office/drawing/2014/main" id="{0CD66E53-B621-4521-A087-5D59AA9CA2F9}"/>
              </a:ext>
            </a:extLst>
          </p:cNvPr>
          <p:cNvSpPr/>
          <p:nvPr/>
        </p:nvSpPr>
        <p:spPr bwMode="auto">
          <a:xfrm>
            <a:off x="6573838" y="23622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2</a:t>
            </a:r>
          </a:p>
        </p:txBody>
      </p:sp>
      <p:sp>
        <p:nvSpPr>
          <p:cNvPr id="27" name="Oval 5">
            <a:extLst>
              <a:ext uri="{FF2B5EF4-FFF2-40B4-BE49-F238E27FC236}">
                <a16:creationId xmlns:a16="http://schemas.microsoft.com/office/drawing/2014/main" id="{5AEFB290-1858-407C-8983-B8F8131053E3}"/>
              </a:ext>
            </a:extLst>
          </p:cNvPr>
          <p:cNvSpPr/>
          <p:nvPr/>
        </p:nvSpPr>
        <p:spPr bwMode="auto">
          <a:xfrm>
            <a:off x="1524000" y="2362200"/>
            <a:ext cx="457200" cy="3810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rgbClr val="800080"/>
                </a:solidFill>
              </a:rPr>
              <a:t>1</a:t>
            </a:r>
          </a:p>
        </p:txBody>
      </p:sp>
      <p:sp>
        <p:nvSpPr>
          <p:cNvPr id="29" name="Oval 28">
            <a:extLst>
              <a:ext uri="{FF2B5EF4-FFF2-40B4-BE49-F238E27FC236}">
                <a16:creationId xmlns:a16="http://schemas.microsoft.com/office/drawing/2014/main" id="{771DFF8A-3E56-4058-848C-0AB264106156}"/>
              </a:ext>
            </a:extLst>
          </p:cNvPr>
          <p:cNvSpPr/>
          <p:nvPr/>
        </p:nvSpPr>
        <p:spPr bwMode="auto">
          <a:xfrm>
            <a:off x="7086600" y="3276600"/>
            <a:ext cx="5334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solidFill>
                  <a:srgbClr val="800080"/>
                </a:solidFill>
              </a:rPr>
              <a:t>2a</a:t>
            </a:r>
          </a:p>
        </p:txBody>
      </p:sp>
      <p:sp>
        <p:nvSpPr>
          <p:cNvPr id="31" name="Oval 30">
            <a:extLst>
              <a:ext uri="{FF2B5EF4-FFF2-40B4-BE49-F238E27FC236}">
                <a16:creationId xmlns:a16="http://schemas.microsoft.com/office/drawing/2014/main" id="{3614BACF-F01C-44AA-9C83-94F4F1E67FBC}"/>
              </a:ext>
            </a:extLst>
          </p:cNvPr>
          <p:cNvSpPr/>
          <p:nvPr/>
        </p:nvSpPr>
        <p:spPr bwMode="auto">
          <a:xfrm>
            <a:off x="9067800" y="3276600"/>
            <a:ext cx="533400" cy="4572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400" dirty="0">
                <a:solidFill>
                  <a:srgbClr val="800080"/>
                </a:solidFill>
              </a:rPr>
              <a:t>2b</a:t>
            </a:r>
          </a:p>
        </p:txBody>
      </p:sp>
      <p:sp>
        <p:nvSpPr>
          <p:cNvPr id="28687" name="Text Box 98">
            <a:extLst>
              <a:ext uri="{FF2B5EF4-FFF2-40B4-BE49-F238E27FC236}">
                <a16:creationId xmlns:a16="http://schemas.microsoft.com/office/drawing/2014/main" id="{1496F5C2-3B05-4D8D-8277-163E847331DB}"/>
              </a:ext>
            </a:extLst>
          </p:cNvPr>
          <p:cNvSpPr txBox="1">
            <a:spLocks noChangeArrowheads="1"/>
          </p:cNvSpPr>
          <p:nvPr/>
        </p:nvSpPr>
        <p:spPr bwMode="auto">
          <a:xfrm>
            <a:off x="4038600" y="5867400"/>
            <a:ext cx="245427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b="1">
                <a:cs typeface="Arial" panose="020B0604020202020204" pitchFamily="34" charset="0"/>
              </a:rPr>
              <a:t>RIGHT</a:t>
            </a:r>
          </a:p>
          <a:p>
            <a:pPr algn="ctr" eaLnBrk="1" hangingPunct="1"/>
            <a:r>
              <a:rPr lang="en-US" altLang="en-US" sz="2200" b="1">
                <a:cs typeface="Arial" panose="020B0604020202020204" pitchFamily="34" charset="0"/>
              </a:rPr>
              <a:t>UNDERSTANDING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0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7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47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47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47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474"/>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6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4104" grpId="0"/>
      <p:bldP spid="19472" grpId="0"/>
      <p:bldP spid="19473" grpId="0"/>
      <p:bldP spid="19475" grpId="0"/>
      <p:bldP spid="26" grpId="0" animBg="1"/>
      <p:bldP spid="27" grpId="0" animBg="1"/>
      <p:bldP spid="29" grpId="0" animBg="1"/>
      <p:bldP spid="31" grpId="0" animBg="1"/>
      <p:bldP spid="2868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0261B82D-6C12-4023-BF83-07FF569109B4}"/>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In this course, we will explore…</a:t>
            </a:r>
          </a:p>
        </p:txBody>
      </p:sp>
      <p:sp>
        <p:nvSpPr>
          <p:cNvPr id="8" name="Cloud 7">
            <a:extLst>
              <a:ext uri="{FF2B5EF4-FFF2-40B4-BE49-F238E27FC236}">
                <a16:creationId xmlns:a16="http://schemas.microsoft.com/office/drawing/2014/main" id="{981CF0DD-E251-42E1-8A7D-56D0BD7EE242}"/>
              </a:ext>
            </a:extLst>
          </p:cNvPr>
          <p:cNvSpPr/>
          <p:nvPr/>
        </p:nvSpPr>
        <p:spPr>
          <a:xfrm>
            <a:off x="7153275" y="2730500"/>
            <a:ext cx="2971800" cy="2124075"/>
          </a:xfrm>
          <a:prstGeom prst="clou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dirty="0">
                <a:solidFill>
                  <a:prstClr val="black"/>
                </a:solidFill>
              </a:rPr>
              <a:t>What is my role (value) in Nature/existence?</a:t>
            </a:r>
            <a:endParaRPr lang="en-US" dirty="0">
              <a:solidFill>
                <a:prstClr val="black"/>
              </a:solidFill>
            </a:endParaRPr>
          </a:p>
        </p:txBody>
      </p:sp>
      <p:sp>
        <p:nvSpPr>
          <p:cNvPr id="9" name="Cloud 8">
            <a:extLst>
              <a:ext uri="{FF2B5EF4-FFF2-40B4-BE49-F238E27FC236}">
                <a16:creationId xmlns:a16="http://schemas.microsoft.com/office/drawing/2014/main" id="{F1C8FEF7-475E-4BAA-8F63-C1923CD482EF}"/>
              </a:ext>
            </a:extLst>
          </p:cNvPr>
          <p:cNvSpPr/>
          <p:nvPr/>
        </p:nvSpPr>
        <p:spPr>
          <a:xfrm>
            <a:off x="6667500" y="881063"/>
            <a:ext cx="2438400" cy="2124075"/>
          </a:xfrm>
          <a:prstGeom prst="cloud">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dirty="0">
                <a:solidFill>
                  <a:schemeClr val="bg1"/>
                </a:solidFill>
              </a:rPr>
              <a:t>What is my role (value) in the society?</a:t>
            </a:r>
            <a:endParaRPr lang="en-US" dirty="0">
              <a:solidFill>
                <a:schemeClr val="bg1"/>
              </a:solidFill>
            </a:endParaRPr>
          </a:p>
        </p:txBody>
      </p:sp>
      <p:sp>
        <p:nvSpPr>
          <p:cNvPr id="10" name="Cloud 9">
            <a:extLst>
              <a:ext uri="{FF2B5EF4-FFF2-40B4-BE49-F238E27FC236}">
                <a16:creationId xmlns:a16="http://schemas.microsoft.com/office/drawing/2014/main" id="{5A799FB9-9CD1-4FDA-8674-8AB0574CA865}"/>
              </a:ext>
            </a:extLst>
          </p:cNvPr>
          <p:cNvSpPr/>
          <p:nvPr/>
        </p:nvSpPr>
        <p:spPr>
          <a:xfrm>
            <a:off x="4279900" y="349250"/>
            <a:ext cx="2438400" cy="2124075"/>
          </a:xfrm>
          <a:prstGeom prst="cloud">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dirty="0">
                <a:solidFill>
                  <a:schemeClr val="bg1"/>
                </a:solidFill>
              </a:rPr>
              <a:t>What is my role (value) in the family?</a:t>
            </a:r>
            <a:endParaRPr lang="en-US" dirty="0">
              <a:solidFill>
                <a:schemeClr val="bg1"/>
              </a:solidFill>
            </a:endParaRPr>
          </a:p>
        </p:txBody>
      </p:sp>
      <p:sp>
        <p:nvSpPr>
          <p:cNvPr id="11" name="Cloud 10">
            <a:extLst>
              <a:ext uri="{FF2B5EF4-FFF2-40B4-BE49-F238E27FC236}">
                <a16:creationId xmlns:a16="http://schemas.microsoft.com/office/drawing/2014/main" id="{9A4036DF-81AE-438B-BFE3-2853909E1CDB}"/>
              </a:ext>
            </a:extLst>
          </p:cNvPr>
          <p:cNvSpPr/>
          <p:nvPr/>
        </p:nvSpPr>
        <p:spPr>
          <a:xfrm>
            <a:off x="2001838" y="1643063"/>
            <a:ext cx="2438400" cy="2124075"/>
          </a:xfrm>
          <a:prstGeom prst="cloud">
            <a:avLst/>
          </a:prstGeom>
          <a:solidFill>
            <a:srgbClr val="1E00A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dirty="0">
                <a:solidFill>
                  <a:schemeClr val="bg1"/>
                </a:solidFill>
              </a:rPr>
              <a:t>What is my role (value) with my Body?</a:t>
            </a:r>
          </a:p>
        </p:txBody>
      </p:sp>
      <p:sp>
        <p:nvSpPr>
          <p:cNvPr id="12" name="Cloud 11">
            <a:extLst>
              <a:ext uri="{FF2B5EF4-FFF2-40B4-BE49-F238E27FC236}">
                <a16:creationId xmlns:a16="http://schemas.microsoft.com/office/drawing/2014/main" id="{62E5DC8B-3E54-43EB-85D0-8FCD097F8DA7}"/>
              </a:ext>
            </a:extLst>
          </p:cNvPr>
          <p:cNvSpPr/>
          <p:nvPr/>
        </p:nvSpPr>
        <p:spPr>
          <a:xfrm>
            <a:off x="4318000" y="1825625"/>
            <a:ext cx="2701925" cy="2365375"/>
          </a:xfrm>
          <a:prstGeom prst="cloud">
            <a:avLst/>
          </a:prstGeom>
          <a:solidFill>
            <a:srgbClr val="4B008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dirty="0">
                <a:solidFill>
                  <a:schemeClr val="bg1"/>
                </a:solidFill>
              </a:rPr>
              <a:t>Who am I?</a:t>
            </a:r>
          </a:p>
          <a:p>
            <a:pPr algn="ctr">
              <a:defRPr/>
            </a:pPr>
            <a:r>
              <a:rPr lang="en-IN" dirty="0">
                <a:solidFill>
                  <a:schemeClr val="bg1"/>
                </a:solidFill>
              </a:rPr>
              <a:t>What is my purpose? What is my role (value) with myself?</a:t>
            </a:r>
          </a:p>
        </p:txBody>
      </p:sp>
      <p:pic>
        <p:nvPicPr>
          <p:cNvPr id="39944" name="Picture 2">
            <a:extLst>
              <a:ext uri="{FF2B5EF4-FFF2-40B4-BE49-F238E27FC236}">
                <a16:creationId xmlns:a16="http://schemas.microsoft.com/office/drawing/2014/main" id="{F891F306-725B-42A0-ABA3-CB14859DF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1525" y="4192588"/>
            <a:ext cx="24384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C14BFD0D-8D44-4664-8D67-E5E3CBD5F3E9}"/>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Sum Up</a:t>
            </a:r>
          </a:p>
        </p:txBody>
      </p:sp>
      <p:sp>
        <p:nvSpPr>
          <p:cNvPr id="3" name="Text Placeholder 2">
            <a:extLst>
              <a:ext uri="{FF2B5EF4-FFF2-40B4-BE49-F238E27FC236}">
                <a16:creationId xmlns:a16="http://schemas.microsoft.com/office/drawing/2014/main" id="{EDFB081E-6DB8-4348-A8EA-58FC2007F4FD}"/>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lang="en-IN" altLang="en-US"/>
              <a:t>Need for Value Education</a:t>
            </a:r>
          </a:p>
          <a:p>
            <a:pPr marL="228600" lvl="1" indent="0">
              <a:buFont typeface="Wingdings" pitchFamily="2" charset="2"/>
              <a:buNone/>
            </a:pPr>
            <a:r>
              <a:rPr lang="en-IN" altLang="en-US"/>
              <a:t>To live with  fulfilment, happiness, continuous happiness…</a:t>
            </a:r>
            <a:br>
              <a:rPr lang="en-IN" altLang="en-US"/>
            </a:br>
            <a:r>
              <a:rPr lang="en-IN" altLang="en-US"/>
              <a:t>it is essential to understand what is valuable for human being (human values)</a:t>
            </a:r>
          </a:p>
          <a:p>
            <a:pPr marL="228600" lvl="1" indent="0">
              <a:buFont typeface="Wingdings" pitchFamily="2" charset="2"/>
              <a:buNone/>
            </a:pPr>
            <a:r>
              <a:rPr lang="en-IN" altLang="en-US"/>
              <a:t>To understand human values, we need value education</a:t>
            </a:r>
          </a:p>
          <a:p>
            <a:pPr marL="0" indent="0">
              <a:buFont typeface="Symbol" pitchFamily="18" charset="2"/>
              <a:buNone/>
            </a:pPr>
            <a:endParaRPr lang="en-IN" altLang="en-US"/>
          </a:p>
          <a:p>
            <a:pPr marL="0" indent="0">
              <a:buFont typeface="Symbol" pitchFamily="18" charset="2"/>
              <a:buNone/>
            </a:pPr>
            <a:r>
              <a:rPr lang="en-IN" altLang="en-US"/>
              <a:t>Basic Guidelines for Value Education</a:t>
            </a:r>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endParaRPr lang="en-IN" altLang="en-US"/>
          </a:p>
          <a:p>
            <a:pPr marL="0" indent="0">
              <a:buFont typeface="Symbol" pitchFamily="18" charset="2"/>
              <a:buNone/>
            </a:pPr>
            <a:r>
              <a:rPr lang="en-IN" altLang="en-US"/>
              <a:t>Content of Value Education</a:t>
            </a:r>
          </a:p>
          <a:p>
            <a:pPr marL="0" indent="0">
              <a:buFont typeface="Symbol" pitchFamily="18" charset="2"/>
              <a:buNone/>
            </a:pPr>
            <a:r>
              <a:rPr lang="en-IN" altLang="en-US"/>
              <a:t>	All encompassing</a:t>
            </a:r>
          </a:p>
          <a:p>
            <a:pPr marL="0" indent="0">
              <a:buFont typeface="Symbol" pitchFamily="18" charset="2"/>
              <a:buNone/>
            </a:pPr>
            <a:r>
              <a:rPr lang="en-IN" altLang="en-US"/>
              <a:t>	Holistic</a:t>
            </a:r>
          </a:p>
          <a:p>
            <a:pPr marL="0" indent="0">
              <a:buFont typeface="Symbol" pitchFamily="18" charset="2"/>
              <a:buNone/>
            </a:pPr>
            <a:endParaRPr lang="en-IN" altLang="en-US"/>
          </a:p>
          <a:p>
            <a:pPr marL="0" indent="0">
              <a:buFont typeface="Symbol" pitchFamily="18" charset="2"/>
              <a:buNone/>
            </a:pPr>
            <a:r>
              <a:rPr lang="en-IN" altLang="en-US"/>
              <a:t>Process of Value Education</a:t>
            </a:r>
          </a:p>
          <a:p>
            <a:pPr marL="0" indent="0">
              <a:buFont typeface="Symbol" pitchFamily="18" charset="2"/>
              <a:buNone/>
            </a:pPr>
            <a:r>
              <a:rPr lang="en-IN" altLang="en-US"/>
              <a:t>	Self exploration, becoming Self-referential</a:t>
            </a:r>
          </a:p>
        </p:txBody>
      </p:sp>
      <p:pic>
        <p:nvPicPr>
          <p:cNvPr id="4" name="Picture 3">
            <a:extLst>
              <a:ext uri="{FF2B5EF4-FFF2-40B4-BE49-F238E27FC236}">
                <a16:creationId xmlns:a16="http://schemas.microsoft.com/office/drawing/2014/main" id="{2BA2511F-A948-491D-A47C-952A412148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8250" y="2133600"/>
            <a:ext cx="58753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811FA7D2-1E39-4613-9AE5-F74DAFD85276}"/>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Human Aspiration – As an Individual			and Where are we today?</a:t>
            </a:r>
          </a:p>
        </p:txBody>
      </p:sp>
      <p:sp>
        <p:nvSpPr>
          <p:cNvPr id="6147" name="Text Placeholder 2">
            <a:extLst>
              <a:ext uri="{FF2B5EF4-FFF2-40B4-BE49-F238E27FC236}">
                <a16:creationId xmlns:a16="http://schemas.microsoft.com/office/drawing/2014/main" id="{ED01DD39-53DD-4693-8CA9-B9EAAE91962E}"/>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marL="0" indent="0">
              <a:buFont typeface="Symbol" pitchFamily="18" charset="2"/>
              <a:buNone/>
              <a:defRPr/>
            </a:pPr>
            <a:r>
              <a:rPr lang="en-IN" altLang="en-US"/>
              <a:t>A. Living (Surviving)?</a:t>
            </a:r>
          </a:p>
          <a:p>
            <a:pPr marL="228600" lvl="1" indent="0">
              <a:buFont typeface="Wingdings" pitchFamily="2" charset="2"/>
              <a:buNone/>
              <a:defRPr/>
            </a:pPr>
            <a:r>
              <a:rPr altLang="en-US">
                <a:solidFill>
                  <a:srgbClr val="002060"/>
                </a:solidFill>
              </a:rPr>
              <a:t>Physical facility</a:t>
            </a:r>
          </a:p>
          <a:p>
            <a:pPr marL="0" indent="0">
              <a:buFont typeface="Symbol" pitchFamily="18" charset="2"/>
              <a:buNone/>
              <a:defRPr/>
            </a:pPr>
            <a:endParaRPr altLang="en-US"/>
          </a:p>
          <a:p>
            <a:pPr marL="0" indent="0">
              <a:buFont typeface="Symbol" pitchFamily="18" charset="2"/>
              <a:buNone/>
              <a:defRPr/>
            </a:pPr>
            <a:r>
              <a:rPr lang="en-IN" altLang="en-US"/>
              <a:t>B. Living with fulfilment?</a:t>
            </a:r>
          </a:p>
          <a:p>
            <a:pPr marL="228600" lvl="1" indent="0">
              <a:buFont typeface="Wingdings" pitchFamily="2" charset="2"/>
              <a:buNone/>
              <a:defRPr/>
            </a:pPr>
            <a:r>
              <a:rPr altLang="en-US">
                <a:solidFill>
                  <a:srgbClr val="002060"/>
                </a:solidFill>
              </a:rPr>
              <a:t>Physical facility</a:t>
            </a:r>
          </a:p>
          <a:p>
            <a:pPr marL="228600" lvl="1" indent="0">
              <a:buFont typeface="Wingdings" pitchFamily="2" charset="2"/>
              <a:buNone/>
              <a:defRPr/>
            </a:pPr>
            <a:r>
              <a:rPr altLang="en-US">
                <a:solidFill>
                  <a:srgbClr val="002060"/>
                </a:solidFill>
              </a:rPr>
              <a:t>Getting feelings from other</a:t>
            </a:r>
          </a:p>
          <a:p>
            <a:pPr marL="0" indent="0">
              <a:buFont typeface="Symbol" pitchFamily="18" charset="2"/>
              <a:buNone/>
              <a:defRPr/>
            </a:pPr>
            <a:endParaRPr altLang="en-US"/>
          </a:p>
          <a:p>
            <a:pPr marL="0" indent="0">
              <a:buFont typeface="Symbol" pitchFamily="18" charset="2"/>
              <a:buNone/>
              <a:defRPr/>
            </a:pPr>
            <a:r>
              <a:rPr lang="en-IN" altLang="en-US"/>
              <a:t>C. Living with continuous fulfilment?</a:t>
            </a:r>
          </a:p>
          <a:p>
            <a:pPr marL="228600" lvl="1" indent="0">
              <a:buFont typeface="Wingdings" pitchFamily="2" charset="2"/>
              <a:buNone/>
              <a:defRPr/>
            </a:pPr>
            <a:r>
              <a:rPr lang="en-IN" altLang="en-US"/>
              <a:t>(called by different names such as bliss, peace, satisfaction, happiness, fulfilment, salvation, contentment, enlightenment, liberation, independence, self-actualisation, ecstasy, divinity,…)</a:t>
            </a:r>
          </a:p>
          <a:p>
            <a:pPr marL="228600" lvl="1" indent="0">
              <a:buFont typeface="Wingdings" pitchFamily="2" charset="2"/>
              <a:buNone/>
              <a:defRPr/>
            </a:pPr>
            <a:r>
              <a:rPr lang="en-IN" altLang="en-US">
                <a:solidFill>
                  <a:srgbClr val="002060"/>
                </a:solidFill>
              </a:rPr>
              <a:t>Having right understanding – in the Self 	(harmony in the Self,</a:t>
            </a:r>
          </a:p>
          <a:p>
            <a:pPr marL="228600" lvl="1" indent="0">
              <a:buFont typeface="Wingdings" pitchFamily="2" charset="2"/>
              <a:buNone/>
              <a:defRPr/>
            </a:pPr>
            <a:r>
              <a:rPr lang="en-IN" altLang="en-US">
                <a:solidFill>
                  <a:srgbClr val="002060"/>
                </a:solidFill>
              </a:rPr>
              <a:t>						happiness)</a:t>
            </a:r>
          </a:p>
          <a:p>
            <a:pPr marL="228600" lvl="1" indent="0">
              <a:buFont typeface="Wingdings" pitchFamily="2" charset="2"/>
              <a:buNone/>
              <a:defRPr/>
            </a:pPr>
            <a:r>
              <a:rPr lang="en-IN" altLang="en-US">
                <a:solidFill>
                  <a:srgbClr val="002060"/>
                </a:solidFill>
              </a:rPr>
              <a:t>Having right feeling – in the Self 		(living with fulfilment in relationship with human being, </a:t>
            </a:r>
          </a:p>
          <a:p>
            <a:pPr marL="228600" lvl="1" indent="0">
              <a:buFont typeface="Wingdings" pitchFamily="2" charset="2"/>
              <a:buNone/>
              <a:defRPr/>
            </a:pPr>
            <a:r>
              <a:rPr lang="en-IN" altLang="en-US">
                <a:solidFill>
                  <a:srgbClr val="002060"/>
                </a:solidFill>
              </a:rPr>
              <a:t>						mutual happiness)</a:t>
            </a:r>
          </a:p>
          <a:p>
            <a:pPr marL="228600" lvl="1" indent="0">
              <a:buFont typeface="Wingdings" pitchFamily="2" charset="2"/>
              <a:buNone/>
              <a:defRPr/>
            </a:pPr>
            <a:r>
              <a:rPr lang="en-IN" altLang="en-US">
                <a:solidFill>
                  <a:srgbClr val="002060"/>
                </a:solidFill>
              </a:rPr>
              <a:t>Physical facility – with rest of nature 		(living with mutual enrichment with rest of nature,</a:t>
            </a:r>
          </a:p>
          <a:p>
            <a:pPr marL="228600" lvl="1" indent="0">
              <a:buFont typeface="Wingdings" pitchFamily="2" charset="2"/>
              <a:buNone/>
              <a:defRPr/>
            </a:pPr>
            <a:r>
              <a:rPr lang="en-IN" altLang="en-US">
                <a:solidFill>
                  <a:srgbClr val="002060"/>
                </a:solidFill>
              </a:rPr>
              <a:t>						mutual prosperity)</a:t>
            </a:r>
          </a:p>
        </p:txBody>
      </p:sp>
      <p:pic>
        <p:nvPicPr>
          <p:cNvPr id="5" name="Picture 4">
            <a:extLst>
              <a:ext uri="{FF2B5EF4-FFF2-40B4-BE49-F238E27FC236}">
                <a16:creationId xmlns:a16="http://schemas.microsoft.com/office/drawing/2014/main" id="{27AC07DD-EFDF-4ACC-BEE7-7E7B75222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5199" y="457200"/>
            <a:ext cx="1166801" cy="1298536"/>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FCA76A19-6076-4252-B3C8-4F5CD7469F04}"/>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Human Aspiration – As a Society				and Where are we today?</a:t>
            </a:r>
          </a:p>
        </p:txBody>
      </p:sp>
      <p:sp>
        <p:nvSpPr>
          <p:cNvPr id="6147" name="Text Placeholder 2">
            <a:extLst>
              <a:ext uri="{FF2B5EF4-FFF2-40B4-BE49-F238E27FC236}">
                <a16:creationId xmlns:a16="http://schemas.microsoft.com/office/drawing/2014/main" id="{24293785-2445-4506-B19C-45BA9841AEE7}"/>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bodyPr>
          <a:lstStyle/>
          <a:p>
            <a:pPr>
              <a:buFont typeface="Symbol" pitchFamily="18" charset="2"/>
              <a:buNone/>
              <a:defRPr/>
            </a:pPr>
            <a:r>
              <a:rPr>
                <a:latin typeface="Arial" charset="0"/>
                <a:cs typeface="Arial" charset="0"/>
              </a:rPr>
              <a:t>A. Families living together, in a relationship of mutual fulfillment</a:t>
            </a:r>
          </a:p>
          <a:p>
            <a:pPr>
              <a:buFont typeface="Symbol" pitchFamily="18" charset="2"/>
              <a:buNone/>
              <a:defRPr/>
            </a:pPr>
            <a:r>
              <a:rPr>
                <a:latin typeface="Arial" charset="0"/>
                <a:cs typeface="Arial" charset="0"/>
              </a:rPr>
              <a:t>		(common goal)</a:t>
            </a:r>
          </a:p>
          <a:p>
            <a:pPr>
              <a:buFont typeface="Symbol" pitchFamily="18" charset="2"/>
              <a:buNone/>
              <a:defRPr/>
            </a:pPr>
            <a:r>
              <a:rPr b="1">
                <a:latin typeface="Arial" charset="0"/>
                <a:cs typeface="Arial" charset="0"/>
              </a:rPr>
              <a:t>		Society</a:t>
            </a:r>
            <a:endParaRPr>
              <a:latin typeface="Arial" charset="0"/>
              <a:cs typeface="Arial" charset="0"/>
            </a:endParaRPr>
          </a:p>
          <a:p>
            <a:pPr>
              <a:buFont typeface="Symbol" pitchFamily="18" charset="2"/>
              <a:buNone/>
              <a:defRPr/>
            </a:pPr>
            <a:endParaRPr>
              <a:latin typeface="Arial" charset="0"/>
              <a:cs typeface="Arial" charset="0"/>
            </a:endParaRPr>
          </a:p>
          <a:p>
            <a:pPr marL="457200" indent="-457200">
              <a:buFont typeface="Symbol" pitchFamily="18" charset="2"/>
              <a:buNone/>
              <a:defRPr/>
            </a:pPr>
            <a:r>
              <a:rPr>
                <a:latin typeface="Arial" charset="0"/>
                <a:cs typeface="Arial" charset="0"/>
              </a:rPr>
              <a:t>B. Individuals living together, but not in relationship of mutual fulfillment </a:t>
            </a:r>
          </a:p>
          <a:p>
            <a:pPr marL="457200" indent="-457200">
              <a:buFont typeface="Symbol" pitchFamily="18" charset="2"/>
              <a:buNone/>
              <a:defRPr/>
            </a:pPr>
            <a:r>
              <a:rPr>
                <a:latin typeface="Arial" charset="0"/>
                <a:cs typeface="Arial" charset="0"/>
              </a:rPr>
              <a:t>		(differing goals)</a:t>
            </a:r>
          </a:p>
          <a:p>
            <a:pPr marL="457200" indent="-457200">
              <a:buFont typeface="Symbol" pitchFamily="18" charset="2"/>
              <a:buNone/>
              <a:defRPr/>
            </a:pPr>
            <a:r>
              <a:rPr b="1">
                <a:latin typeface="Arial" charset="0"/>
                <a:cs typeface="Arial" charset="0"/>
              </a:rPr>
              <a:t>		Crowd</a:t>
            </a:r>
            <a:endParaRPr>
              <a:latin typeface="Arial" charset="0"/>
              <a:cs typeface="Arial" charset="0"/>
            </a:endParaRPr>
          </a:p>
          <a:p>
            <a:pPr marL="457200" indent="-457200">
              <a:buFont typeface="+mj-lt"/>
              <a:buAutoNum type="arabicPeriod"/>
              <a:defRPr/>
            </a:pPr>
            <a:endParaRPr>
              <a:latin typeface="Arial" charset="0"/>
              <a:cs typeface="Arial" charset="0"/>
            </a:endParaRPr>
          </a:p>
          <a:p>
            <a:pPr marL="457200" indent="-457200">
              <a:buFont typeface="Symbol" pitchFamily="18" charset="2"/>
              <a:buNone/>
              <a:defRPr/>
            </a:pPr>
            <a:r>
              <a:rPr>
                <a:latin typeface="Arial" charset="0"/>
                <a:cs typeface="Arial" charset="0"/>
              </a:rPr>
              <a:t>C. Individuals living separately, in opposition / struggle</a:t>
            </a:r>
          </a:p>
          <a:p>
            <a:pPr marL="457200" indent="-457200">
              <a:buFont typeface="Symbol" pitchFamily="18" charset="2"/>
              <a:buNone/>
              <a:defRPr/>
            </a:pPr>
            <a:r>
              <a:rPr>
                <a:latin typeface="Arial" charset="0"/>
                <a:cs typeface="Arial" charset="0"/>
              </a:rPr>
              <a:t>		(conflicting goals)</a:t>
            </a:r>
          </a:p>
          <a:p>
            <a:pPr marL="457200" indent="-457200">
              <a:buFont typeface="Symbol" pitchFamily="18" charset="2"/>
              <a:buNone/>
              <a:defRPr/>
            </a:pPr>
            <a:r>
              <a:rPr b="1">
                <a:latin typeface="Arial" charset="0"/>
                <a:cs typeface="Arial" charset="0"/>
              </a:rPr>
              <a:t>		Battlefield</a:t>
            </a:r>
          </a:p>
        </p:txBody>
      </p:sp>
      <p:pic>
        <p:nvPicPr>
          <p:cNvPr id="5" name="Picture 4">
            <a:extLst>
              <a:ext uri="{FF2B5EF4-FFF2-40B4-BE49-F238E27FC236}">
                <a16:creationId xmlns:a16="http://schemas.microsoft.com/office/drawing/2014/main" id="{27AC07DD-EFDF-4ACC-BEE7-7E7B75222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5199" y="5254664"/>
            <a:ext cx="1166801" cy="129853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ubtitle 4">
            <a:extLst>
              <a:ext uri="{FF2B5EF4-FFF2-40B4-BE49-F238E27FC236}">
                <a16:creationId xmlns:a16="http://schemas.microsoft.com/office/drawing/2014/main" id="{4F160F48-AD0A-470A-9EB5-CE084364ADCA}"/>
              </a:ext>
            </a:extLst>
          </p:cNvPr>
          <p:cNvSpPr>
            <a:spLocks noGrp="1" noChangeArrowheads="1"/>
          </p:cNvSpPr>
          <p:nvPr>
            <p:ph type="subTitle" idx="1"/>
          </p:nvPr>
        </p:nvSpPr>
        <p:spPr>
          <a:xfrm>
            <a:off x="1709738" y="3900488"/>
            <a:ext cx="7840662"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latin typeface="Arial" panose="020B0604020202020204" pitchFamily="34" charset="0"/>
                <a:cs typeface="Calibri" panose="020F0502020204030204" pitchFamily="34" charset="0"/>
              </a:rPr>
              <a:t>Understanding Value Education</a:t>
            </a:r>
            <a:endParaRPr lang="en-IN" altLang="en-US">
              <a:latin typeface="Arial" panose="020B0604020202020204" pitchFamily="34" charset="0"/>
            </a:endParaRPr>
          </a:p>
        </p:txBody>
      </p:sp>
      <p:sp>
        <p:nvSpPr>
          <p:cNvPr id="44035" name="Title 3">
            <a:extLst>
              <a:ext uri="{FF2B5EF4-FFF2-40B4-BE49-F238E27FC236}">
                <a16:creationId xmlns:a16="http://schemas.microsoft.com/office/drawing/2014/main" id="{8AC987D9-4296-4E80-9E2E-594898435D1E}"/>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Key Points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F2B36CAE-71E2-4683-B0B5-4A001DD6F7EE}"/>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Need for Value Education</a:t>
            </a:r>
          </a:p>
        </p:txBody>
      </p:sp>
      <p:sp>
        <p:nvSpPr>
          <p:cNvPr id="45059" name="Text Placeholder 2">
            <a:extLst>
              <a:ext uri="{FF2B5EF4-FFF2-40B4-BE49-F238E27FC236}">
                <a16:creationId xmlns:a16="http://schemas.microsoft.com/office/drawing/2014/main" id="{4CB4F702-45CE-4162-9B20-94A5529BA639}"/>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lang="en-IN" altLang="en-US"/>
              <a:t>To live with  fulfilment, happiness, continuous happiness…</a:t>
            </a:r>
          </a:p>
          <a:p>
            <a:pPr marL="0" indent="0">
              <a:buFont typeface="Symbol" pitchFamily="18" charset="2"/>
              <a:buNone/>
            </a:pPr>
            <a:br>
              <a:rPr lang="en-IN" altLang="en-US"/>
            </a:br>
            <a:r>
              <a:rPr lang="en-IN" altLang="en-US"/>
              <a:t>it is essential to understand what is valuable for human being (human values)</a:t>
            </a:r>
          </a:p>
          <a:p>
            <a:pPr marL="0" indent="0">
              <a:buFont typeface="Symbol" pitchFamily="18" charset="2"/>
              <a:buNone/>
            </a:pPr>
            <a:endParaRPr lang="en-IN" altLang="en-US"/>
          </a:p>
          <a:p>
            <a:pPr marL="0" indent="0">
              <a:buFont typeface="Symbol" pitchFamily="18" charset="2"/>
              <a:buNone/>
            </a:pPr>
            <a:r>
              <a:rPr lang="en-IN" altLang="en-US"/>
              <a:t>To understand human values, we need value education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A245F206-121F-42C3-BE40-D5364C709BFF}"/>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Guidelines for Value Education</a:t>
            </a:r>
          </a:p>
        </p:txBody>
      </p:sp>
      <p:sp>
        <p:nvSpPr>
          <p:cNvPr id="3" name="Text Placeholder 2">
            <a:extLst>
              <a:ext uri="{FF2B5EF4-FFF2-40B4-BE49-F238E27FC236}">
                <a16:creationId xmlns:a16="http://schemas.microsoft.com/office/drawing/2014/main" id="{E90691A3-08BB-46A7-86C1-ECE769F1DDDC}"/>
              </a:ext>
            </a:extLst>
          </p:cNvPr>
          <p:cNvSpPr>
            <a:spLocks noGrp="1"/>
          </p:cNvSpPr>
          <p:nvPr>
            <p:ph type="body" sz="quarter" idx="13"/>
          </p:nvPr>
        </p:nvSpPr>
        <p:spPr/>
        <p:txBody>
          <a:bodyPr>
            <a:normAutofit lnSpcReduction="10000"/>
          </a:bodyPr>
          <a:lstStyle/>
          <a:p>
            <a:pPr>
              <a:buFontTx/>
              <a:buChar char="-"/>
              <a:defRPr/>
            </a:pPr>
            <a:r>
              <a:rPr lang="en-IN" b="1"/>
              <a:t>Universal</a:t>
            </a:r>
          </a:p>
          <a:p>
            <a:pPr>
              <a:buFont typeface="Symbol" pitchFamily="18" charset="2"/>
              <a:buNone/>
              <a:defRPr/>
            </a:pPr>
            <a:r>
              <a:rPr lang="en-IN"/>
              <a:t>	The content needs to be universal – applicable to all human beings and be true at all times, all places</a:t>
            </a:r>
          </a:p>
          <a:p>
            <a:pPr>
              <a:buFont typeface="Symbol" pitchFamily="18" charset="2"/>
              <a:buNone/>
              <a:defRPr/>
            </a:pPr>
            <a:r>
              <a:rPr lang="en-IN">
                <a:solidFill>
                  <a:srgbClr val="FF0000"/>
                </a:solidFill>
              </a:rPr>
              <a:t>	It should not depend on sect, creed, nationality, race, gender, etc.</a:t>
            </a:r>
            <a:endParaRPr>
              <a:solidFill>
                <a:srgbClr val="FF0000"/>
              </a:solidFill>
            </a:endParaRPr>
          </a:p>
          <a:p>
            <a:pPr>
              <a:buFont typeface="Symbol" pitchFamily="18" charset="2"/>
              <a:buNone/>
              <a:defRPr/>
            </a:pPr>
            <a:r>
              <a:rPr lang="en-IN"/>
              <a:t> </a:t>
            </a:r>
            <a:endParaRPr/>
          </a:p>
          <a:p>
            <a:pPr>
              <a:buFontTx/>
              <a:buChar char="-"/>
              <a:defRPr/>
            </a:pPr>
            <a:r>
              <a:rPr lang="en-IN" b="1"/>
              <a:t>Rational</a:t>
            </a:r>
          </a:p>
          <a:p>
            <a:pPr>
              <a:buFont typeface="Symbol" pitchFamily="18" charset="2"/>
              <a:buNone/>
              <a:defRPr/>
            </a:pPr>
            <a:r>
              <a:rPr lang="en-IN"/>
              <a:t>	It must be amenable to logical reasoning</a:t>
            </a:r>
          </a:p>
          <a:p>
            <a:pPr>
              <a:buFont typeface="Symbol" pitchFamily="18" charset="2"/>
              <a:buNone/>
              <a:defRPr/>
            </a:pPr>
            <a:r>
              <a:rPr lang="en-IN">
                <a:solidFill>
                  <a:srgbClr val="FF0000"/>
                </a:solidFill>
              </a:rPr>
              <a:t>	It should not be based on blind beliefs</a:t>
            </a:r>
            <a:endParaRPr>
              <a:solidFill>
                <a:srgbClr val="FF0000"/>
              </a:solidFill>
            </a:endParaRPr>
          </a:p>
          <a:p>
            <a:pPr>
              <a:buFont typeface="Symbol" pitchFamily="18" charset="2"/>
              <a:buNone/>
              <a:defRPr/>
            </a:pPr>
            <a:r>
              <a:rPr lang="en-IN"/>
              <a:t> </a:t>
            </a:r>
            <a:endParaRPr/>
          </a:p>
          <a:p>
            <a:pPr>
              <a:buFontTx/>
              <a:buChar char="-"/>
              <a:defRPr/>
            </a:pPr>
            <a:r>
              <a:rPr lang="en-IN" b="1"/>
              <a:t>Verifiable</a:t>
            </a:r>
          </a:p>
          <a:p>
            <a:pPr>
              <a:buFont typeface="Symbol" pitchFamily="18" charset="2"/>
              <a:buNone/>
              <a:defRPr/>
            </a:pPr>
            <a:r>
              <a:rPr lang="en-IN"/>
              <a:t>	The student should be able to verify the values on one’s own right</a:t>
            </a:r>
          </a:p>
          <a:p>
            <a:pPr>
              <a:buFont typeface="Symbol" pitchFamily="18" charset="2"/>
              <a:buNone/>
              <a:defRPr/>
            </a:pPr>
            <a:r>
              <a:rPr lang="en-IN"/>
              <a:t>	</a:t>
            </a:r>
            <a:r>
              <a:rPr lang="en-IN">
                <a:solidFill>
                  <a:srgbClr val="FF0000"/>
                </a:solidFill>
              </a:rPr>
              <a:t>Should not be asked to believe just because it is stated in the course</a:t>
            </a:r>
            <a:endParaRPr>
              <a:solidFill>
                <a:srgbClr val="FF0000"/>
              </a:solidFill>
            </a:endParaRPr>
          </a:p>
          <a:p>
            <a:pPr>
              <a:buFont typeface="Symbol" pitchFamily="18" charset="2"/>
              <a:buNone/>
              <a:defRPr/>
            </a:pPr>
            <a:r>
              <a:rPr lang="en-IN"/>
              <a:t> </a:t>
            </a:r>
            <a:endParaRPr/>
          </a:p>
          <a:p>
            <a:pPr>
              <a:buFontTx/>
              <a:buChar char="-"/>
              <a:defRPr/>
            </a:pPr>
            <a:r>
              <a:rPr lang="en-IN" b="1"/>
              <a:t>Leading to Harmony</a:t>
            </a:r>
          </a:p>
          <a:p>
            <a:pPr>
              <a:buFont typeface="Symbol" pitchFamily="18" charset="2"/>
              <a:buNone/>
              <a:defRPr/>
            </a:pPr>
            <a:r>
              <a:rPr lang="en-IN"/>
              <a:t>	Values have to enable us to live in peace and harmony within our own self as well as with others (human being and rest of nature)</a:t>
            </a:r>
            <a:endParaRPr/>
          </a:p>
          <a:p>
            <a:pPr>
              <a:buFont typeface="Symbol" pitchFamily="18" charset="2"/>
              <a:buNone/>
              <a:defRPr/>
            </a:pPr>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Placeholder 2">
            <a:extLst>
              <a:ext uri="{FF2B5EF4-FFF2-40B4-BE49-F238E27FC236}">
                <a16:creationId xmlns:a16="http://schemas.microsoft.com/office/drawing/2014/main" id="{7C9922A1-3D3F-4B3D-B69D-F7D82377BE08}"/>
              </a:ext>
            </a:extLst>
          </p:cNvPr>
          <p:cNvSpPr>
            <a:spLocks noGrp="1" noChangeArrowheads="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anose="05050102010706020507" pitchFamily="18" charset="2"/>
              <a:buNone/>
            </a:pPr>
            <a:r>
              <a:rPr lang="en-IN" altLang="en-US" dirty="0"/>
              <a:t>Value of a unit is its participation in the larger order</a:t>
            </a:r>
          </a:p>
          <a:p>
            <a:pPr marL="0" indent="0">
              <a:buFont typeface="Symbol" panose="05050102010706020507" pitchFamily="18" charset="2"/>
              <a:buNone/>
            </a:pPr>
            <a:endParaRPr lang="en-IN" altLang="en-US" dirty="0"/>
          </a:p>
          <a:p>
            <a:pPr marL="0" indent="0">
              <a:buFont typeface="Symbol" panose="05050102010706020507" pitchFamily="18" charset="2"/>
              <a:buNone/>
            </a:pPr>
            <a:r>
              <a:rPr lang="en-IN" altLang="en-US" dirty="0"/>
              <a:t>e.g. The value of food, e.g. wheat (unit) vis-à-vis human being (larger order) is its participation in providing nutrition to the Body</a:t>
            </a:r>
          </a:p>
          <a:p>
            <a:pPr marL="0" indent="0">
              <a:buFont typeface="Symbol" panose="05050102010706020507" pitchFamily="18" charset="2"/>
              <a:buNone/>
            </a:pPr>
            <a:endParaRPr lang="en-IN" altLang="en-US" dirty="0"/>
          </a:p>
          <a:p>
            <a:pPr marL="0" indent="0">
              <a:buFont typeface="Symbol" panose="05050102010706020507" pitchFamily="18" charset="2"/>
              <a:buNone/>
            </a:pPr>
            <a:endParaRPr lang="en-IN" altLang="en-US" dirty="0"/>
          </a:p>
          <a:p>
            <a:pPr marL="0" indent="0">
              <a:buFont typeface="Symbol" panose="05050102010706020507" pitchFamily="18" charset="2"/>
              <a:buNone/>
            </a:pPr>
            <a:r>
              <a:rPr lang="en-IN" altLang="en-US" dirty="0"/>
              <a:t>Participation = value</a:t>
            </a:r>
          </a:p>
          <a:p>
            <a:pPr marL="0" indent="0">
              <a:buFont typeface="Symbol" panose="05050102010706020507" pitchFamily="18" charset="2"/>
              <a:buNone/>
            </a:pPr>
            <a:r>
              <a:rPr lang="en-IN" altLang="en-US" dirty="0"/>
              <a:t>The context is always the larger </a:t>
            </a:r>
            <a:r>
              <a:rPr lang="en-IN" altLang="en-US" b="1" dirty="0"/>
              <a:t>order</a:t>
            </a:r>
          </a:p>
        </p:txBody>
      </p:sp>
      <p:sp>
        <p:nvSpPr>
          <p:cNvPr id="18435" name="Content Placeholder 1">
            <a:extLst>
              <a:ext uri="{FF2B5EF4-FFF2-40B4-BE49-F238E27FC236}">
                <a16:creationId xmlns:a16="http://schemas.microsoft.com/office/drawing/2014/main" id="{7326F390-E495-43C5-87AA-CE29C52CA8E9}"/>
              </a:ext>
            </a:extLst>
          </p:cNvPr>
          <p:cNvSpPr>
            <a:spLocks noGrp="1" noChangeArrowheads="1"/>
          </p:cNvSpPr>
          <p:nvPr>
            <p:ph sz="half" idx="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anose="05050102010706020507" pitchFamily="18" charset="2"/>
              <a:buNone/>
            </a:pPr>
            <a:r>
              <a:rPr lang="en-IN" altLang="en-US"/>
              <a:t>Value of a unit is definite</a:t>
            </a:r>
          </a:p>
          <a:p>
            <a:pPr marL="0" indent="0">
              <a:buFont typeface="Symbol" panose="05050102010706020507" pitchFamily="18" charset="2"/>
              <a:buNone/>
            </a:pPr>
            <a:r>
              <a:rPr lang="en-IN" altLang="en-US"/>
              <a:t>e.g. a kg of wheat provides the same nutrition (it does not change with time, place or person)</a:t>
            </a:r>
          </a:p>
          <a:p>
            <a:pPr marL="0" indent="0">
              <a:buFont typeface="Symbol" panose="05050102010706020507" pitchFamily="18" charset="2"/>
              <a:buNone/>
            </a:pPr>
            <a:endParaRPr lang="en-IN" altLang="en-US"/>
          </a:p>
          <a:p>
            <a:pPr marL="0" indent="0">
              <a:buFont typeface="Symbol" panose="05050102010706020507" pitchFamily="18" charset="2"/>
              <a:buNone/>
            </a:pPr>
            <a:r>
              <a:rPr lang="en-IN" altLang="en-US"/>
              <a:t>[Of course, there may be wheat of different types, qualities etc., so, we are talking about a specific type of wheat]</a:t>
            </a:r>
          </a:p>
          <a:p>
            <a:pPr marL="0" indent="0">
              <a:buFont typeface="Symbol" panose="05050102010706020507" pitchFamily="18" charset="2"/>
              <a:buNone/>
            </a:pPr>
            <a:endParaRPr lang="en-IN" altLang="en-US"/>
          </a:p>
          <a:p>
            <a:pPr marL="0" indent="0">
              <a:buFont typeface="Symbol" panose="05050102010706020507" pitchFamily="18" charset="2"/>
              <a:buNone/>
            </a:pPr>
            <a:r>
              <a:rPr lang="en-IN" altLang="en-US"/>
              <a:t>The value of a unit is also referred to as its role</a:t>
            </a:r>
          </a:p>
          <a:p>
            <a:pPr marL="0" indent="0">
              <a:buFont typeface="Symbol" panose="05050102010706020507" pitchFamily="18" charset="2"/>
              <a:buNone/>
            </a:pPr>
            <a:r>
              <a:rPr lang="en-IN" altLang="en-US"/>
              <a:t>Thus, the role of wheat is to provide nutrition to the Body</a:t>
            </a:r>
          </a:p>
          <a:p>
            <a:pPr marL="0" indent="0">
              <a:buFont typeface="Arial" panose="020B0604020202020204" pitchFamily="34" charset="0"/>
              <a:buNone/>
            </a:pPr>
            <a:endParaRPr lang="en-IN" altLang="en-US"/>
          </a:p>
        </p:txBody>
      </p:sp>
      <p:sp>
        <p:nvSpPr>
          <p:cNvPr id="18436" name="Title 1">
            <a:extLst>
              <a:ext uri="{FF2B5EF4-FFF2-40B4-BE49-F238E27FC236}">
                <a16:creationId xmlns:a16="http://schemas.microsoft.com/office/drawing/2014/main" id="{E26423B8-AF2C-4909-A724-13A54AF0186C}"/>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Value</a:t>
            </a:r>
            <a:endParaRPr lang="en-US"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DB55DBE7-2B3A-4A50-A343-1FF309A45445}"/>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Content of Value Education</a:t>
            </a:r>
            <a:endParaRPr lang="en-GB" altLang="en-US"/>
          </a:p>
        </p:txBody>
      </p:sp>
      <p:sp>
        <p:nvSpPr>
          <p:cNvPr id="47107" name="Text Placeholder 2">
            <a:extLst>
              <a:ext uri="{FF2B5EF4-FFF2-40B4-BE49-F238E27FC236}">
                <a16:creationId xmlns:a16="http://schemas.microsoft.com/office/drawing/2014/main" id="{4463E956-4D51-4942-9E4B-9CB7128C945F}"/>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Symbol" pitchFamily="18" charset="2"/>
              <a:buNone/>
            </a:pPr>
            <a:r>
              <a:rPr lang="en-GB" altLang="en-US" b="1"/>
              <a:t>Holistic, All Encompassing</a:t>
            </a:r>
          </a:p>
          <a:p>
            <a:pPr marL="457200" indent="-457200">
              <a:buFont typeface="Symbol" pitchFamily="18" charset="2"/>
              <a:buNone/>
            </a:pPr>
            <a:endParaRPr lang="en-GB" altLang="en-US" sz="1000" b="1"/>
          </a:p>
          <a:p>
            <a:pPr marL="457200" indent="-457200">
              <a:buFont typeface="Symbol" pitchFamily="18" charset="2"/>
              <a:buNone/>
            </a:pPr>
            <a:r>
              <a:rPr lang="en-GB" altLang="en-US" b="1"/>
              <a:t>Covers all levels of living</a:t>
            </a:r>
            <a:r>
              <a:rPr lang="en-GB" altLang="en-US"/>
              <a:t>:</a:t>
            </a:r>
          </a:p>
          <a:p>
            <a:pPr marL="914400" lvl="2" indent="-457200">
              <a:buFont typeface="Calibri" panose="020F0502020204030204" pitchFamily="34" charset="0"/>
              <a:buAutoNum type="arabicPeriod"/>
            </a:pPr>
            <a:r>
              <a:rPr lang="en-GB" altLang="en-US"/>
              <a:t>Individual (human being)</a:t>
            </a:r>
          </a:p>
          <a:p>
            <a:pPr marL="914400" lvl="2" indent="-457200">
              <a:buFont typeface="Calibri" panose="020F0502020204030204" pitchFamily="34" charset="0"/>
              <a:buAutoNum type="arabicPeriod"/>
            </a:pPr>
            <a:endParaRPr lang="en-GB" altLang="en-US"/>
          </a:p>
          <a:p>
            <a:pPr marL="914400" lvl="2" indent="-457200">
              <a:buFont typeface="Calibri" panose="020F0502020204030204" pitchFamily="34" charset="0"/>
              <a:buAutoNum type="arabicPeriod"/>
            </a:pPr>
            <a:endParaRPr lang="en-GB" altLang="en-US"/>
          </a:p>
          <a:p>
            <a:pPr marL="914400" lvl="2" indent="-457200">
              <a:buFont typeface="Calibri" panose="020F0502020204030204" pitchFamily="34" charset="0"/>
              <a:buAutoNum type="arabicPeriod"/>
            </a:pPr>
            <a:endParaRPr lang="en-GB" altLang="en-US"/>
          </a:p>
          <a:p>
            <a:pPr marL="914400" lvl="2" indent="-457200">
              <a:buFont typeface="Calibri" panose="020F0502020204030204" pitchFamily="34" charset="0"/>
              <a:buAutoNum type="arabicPeriod"/>
            </a:pPr>
            <a:endParaRPr lang="en-GB" altLang="en-US"/>
          </a:p>
          <a:p>
            <a:pPr marL="914400" lvl="2" indent="-457200">
              <a:buFont typeface="Calibri" panose="020F0502020204030204" pitchFamily="34" charset="0"/>
              <a:buAutoNum type="arabicPeriod"/>
            </a:pPr>
            <a:endParaRPr lang="en-GB" altLang="en-US"/>
          </a:p>
          <a:p>
            <a:pPr marL="914400" lvl="2" indent="-457200">
              <a:buFont typeface="Calibri" panose="020F0502020204030204" pitchFamily="34" charset="0"/>
              <a:buAutoNum type="arabicPeriod"/>
            </a:pPr>
            <a:endParaRPr lang="en-GB" altLang="en-US"/>
          </a:p>
          <a:p>
            <a:pPr marL="914400" lvl="2" indent="-457200">
              <a:buFont typeface="Calibri" panose="020F0502020204030204" pitchFamily="34" charset="0"/>
              <a:buAutoNum type="arabicPeriod"/>
            </a:pPr>
            <a:r>
              <a:rPr lang="en-GB" altLang="en-US"/>
              <a:t>Family</a:t>
            </a:r>
          </a:p>
          <a:p>
            <a:pPr marL="914400" lvl="2" indent="-457200">
              <a:buFont typeface="Calibri" panose="020F0502020204030204" pitchFamily="34" charset="0"/>
              <a:buAutoNum type="arabicPeriod"/>
            </a:pPr>
            <a:r>
              <a:rPr lang="en-GB" altLang="en-US"/>
              <a:t>Society</a:t>
            </a:r>
          </a:p>
          <a:p>
            <a:pPr marL="914400" lvl="2" indent="-457200">
              <a:buFont typeface="Calibri" panose="020F0502020204030204" pitchFamily="34" charset="0"/>
              <a:buAutoNum type="arabicPeriod"/>
            </a:pPr>
            <a:r>
              <a:rPr lang="en-GB" altLang="en-US"/>
              <a:t>Nature/Existence</a:t>
            </a:r>
          </a:p>
          <a:p>
            <a:pPr marL="457200" indent="-457200">
              <a:buFont typeface="Symbol" pitchFamily="18" charset="2"/>
              <a:buNone/>
            </a:pPr>
            <a:r>
              <a:rPr altLang="en-US"/>
              <a:t>  </a:t>
            </a:r>
          </a:p>
          <a:p>
            <a:pPr marL="457200" indent="-457200">
              <a:buFont typeface="Symbol" pitchFamily="18" charset="2"/>
              <a:buNone/>
            </a:pPr>
            <a:r>
              <a:rPr altLang="en-US"/>
              <a:t>Eg. As a Family, Society – we want </a:t>
            </a:r>
            <a:r>
              <a:rPr lang="en-GB" altLang="en-US"/>
              <a:t>Fearlessness / Trust</a:t>
            </a:r>
          </a:p>
          <a:p>
            <a:pPr marL="457200" indent="-457200">
              <a:buFont typeface="Symbol" pitchFamily="18" charset="2"/>
              <a:buNone/>
            </a:pPr>
            <a:r>
              <a:rPr lang="en-GB" altLang="en-US"/>
              <a:t>	</a:t>
            </a:r>
            <a:r>
              <a:rPr lang="en-GB" altLang="en-US">
                <a:solidFill>
                  <a:srgbClr val="FF0000"/>
                </a:solidFill>
              </a:rPr>
              <a:t>NOT fear (mistrust / opposition)</a:t>
            </a:r>
          </a:p>
        </p:txBody>
      </p:sp>
      <p:sp>
        <p:nvSpPr>
          <p:cNvPr id="5" name="TextBox 4">
            <a:extLst>
              <a:ext uri="{FF2B5EF4-FFF2-40B4-BE49-F238E27FC236}">
                <a16:creationId xmlns:a16="http://schemas.microsoft.com/office/drawing/2014/main" id="{CF57089C-9FA2-438C-BDCA-DCE9F962BC62}"/>
              </a:ext>
            </a:extLst>
          </p:cNvPr>
          <p:cNvSpPr txBox="1"/>
          <p:nvPr/>
        </p:nvSpPr>
        <p:spPr>
          <a:xfrm>
            <a:off x="2819400" y="1930400"/>
            <a:ext cx="7620000" cy="2032000"/>
          </a:xfrm>
          <a:prstGeom prst="rect">
            <a:avLst/>
          </a:prstGeom>
          <a:noFill/>
        </p:spPr>
        <p:txBody>
          <a:bodyPr>
            <a:spAutoFit/>
          </a:bodyPr>
          <a:lstStyle/>
          <a:p>
            <a:pPr marL="457200" indent="-457200">
              <a:defRPr/>
            </a:pPr>
            <a:r>
              <a:rPr lang="en-US" b="1" dirty="0"/>
              <a:t>Covers all dimensions of being, as an Individual</a:t>
            </a:r>
            <a:r>
              <a:rPr lang="en-US" dirty="0"/>
              <a:t>:</a:t>
            </a:r>
          </a:p>
          <a:p>
            <a:pPr lvl="2" indent="-457200">
              <a:buFont typeface="+mj-lt"/>
              <a:buAutoNum type="arabicPeriod"/>
              <a:defRPr/>
            </a:pPr>
            <a:r>
              <a:rPr lang="en-US" dirty="0"/>
              <a:t>Understanding/Realization</a:t>
            </a:r>
          </a:p>
          <a:p>
            <a:pPr lvl="2" indent="-457200">
              <a:buFont typeface="+mj-lt"/>
              <a:buAutoNum type="arabicPeriod"/>
              <a:defRPr/>
            </a:pPr>
            <a:r>
              <a:rPr lang="en-US" dirty="0"/>
              <a:t>Thought</a:t>
            </a:r>
          </a:p>
          <a:p>
            <a:pPr lvl="2" indent="-457200">
              <a:buFont typeface="+mj-lt"/>
              <a:buAutoNum type="arabicPeriod"/>
              <a:defRPr/>
            </a:pPr>
            <a:r>
              <a:rPr lang="en-US" dirty="0" err="1"/>
              <a:t>Behaviour</a:t>
            </a:r>
            <a:endParaRPr lang="en-US" dirty="0"/>
          </a:p>
          <a:p>
            <a:pPr lvl="2" indent="-457200">
              <a:buFont typeface="+mj-lt"/>
              <a:buAutoNum type="arabicPeriod"/>
              <a:defRPr/>
            </a:pPr>
            <a:r>
              <a:rPr lang="en-US" dirty="0"/>
              <a:t>Work/Participation in larger order</a:t>
            </a:r>
          </a:p>
          <a:p>
            <a:pPr>
              <a:buFont typeface="Symbol" pitchFamily="18" charset="2"/>
              <a:buNone/>
              <a:defRPr/>
            </a:pPr>
            <a:r>
              <a:rPr lang="en-US" dirty="0" err="1"/>
              <a:t>Eg.</a:t>
            </a:r>
            <a:r>
              <a:rPr lang="en-US" dirty="0"/>
              <a:t> In Thought – we want to have clarity (a state of resolution, solution) </a:t>
            </a:r>
          </a:p>
          <a:p>
            <a:pPr>
              <a:buFont typeface="Symbol" pitchFamily="18" charset="2"/>
              <a:buNone/>
              <a:defRPr/>
            </a:pPr>
            <a:r>
              <a:rPr lang="en-US" dirty="0">
                <a:solidFill>
                  <a:srgbClr val="FF0000"/>
                </a:solidFill>
              </a:rPr>
              <a:t>NOT confusion (a state of problem)</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61018C0D-D87A-45C9-87EA-DA14DF1A91F8}"/>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Process of Value Education</a:t>
            </a:r>
          </a:p>
        </p:txBody>
      </p:sp>
      <p:sp>
        <p:nvSpPr>
          <p:cNvPr id="4099" name="Text Placeholder 2">
            <a:extLst>
              <a:ext uri="{FF2B5EF4-FFF2-40B4-BE49-F238E27FC236}">
                <a16:creationId xmlns:a16="http://schemas.microsoft.com/office/drawing/2014/main" id="{310DADCB-4332-4BDD-A237-537053129319}"/>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lang="en-GB" altLang="en-US"/>
              <a:t>Whatever is said is a </a:t>
            </a:r>
            <a:r>
              <a:rPr lang="en-GB" altLang="en-US" b="1" u="sng"/>
              <a:t>Proposal</a:t>
            </a:r>
            <a:r>
              <a:rPr lang="en-GB" altLang="en-US"/>
              <a:t> (</a:t>
            </a:r>
            <a:r>
              <a:rPr lang="en-GB" altLang="en-US" b="1">
                <a:solidFill>
                  <a:srgbClr val="FF0000"/>
                </a:solidFill>
              </a:rPr>
              <a:t>Do not assume it to be true or false</a:t>
            </a:r>
            <a:r>
              <a:rPr lang="en-GB" altLang="en-US"/>
              <a:t>)</a:t>
            </a:r>
          </a:p>
          <a:p>
            <a:pPr>
              <a:buFont typeface="Symbol" pitchFamily="18" charset="2"/>
              <a:buNone/>
            </a:pPr>
            <a:r>
              <a:rPr lang="en-GB" altLang="en-US" b="1"/>
              <a:t>Verify </a:t>
            </a:r>
            <a:r>
              <a:rPr lang="en-GB" altLang="en-US"/>
              <a:t>it on Your Own Right – on the basis of our </a:t>
            </a:r>
            <a:r>
              <a:rPr lang="en-GB" altLang="en-US" b="1" u="sng"/>
              <a:t>Natural Acceptance</a:t>
            </a:r>
            <a:endParaRPr lang="en-GB" altLang="en-US"/>
          </a:p>
          <a:p>
            <a:pPr>
              <a:buFont typeface="Symbol" pitchFamily="18" charset="2"/>
              <a:buNone/>
            </a:pPr>
            <a:endParaRPr lang="en-GB" altLang="en-US" sz="1000"/>
          </a:p>
          <a:p>
            <a:pPr>
              <a:buFont typeface="Symbol" pitchFamily="18" charset="2"/>
              <a:buNone/>
            </a:pPr>
            <a:r>
              <a:rPr lang="en-GB" altLang="en-US"/>
              <a:t>It is a process of </a:t>
            </a:r>
            <a:r>
              <a:rPr lang="en-GB" altLang="en-US" b="1"/>
              <a:t>Dialogue</a:t>
            </a:r>
          </a:p>
          <a:p>
            <a:pPr>
              <a:buFont typeface="Symbol" pitchFamily="18" charset="2"/>
              <a:buNone/>
            </a:pPr>
            <a:r>
              <a:rPr lang="en-GB" altLang="en-US"/>
              <a:t>A dialogue between me and you, to start with</a:t>
            </a:r>
          </a:p>
          <a:p>
            <a:pPr>
              <a:buFont typeface="Symbol" pitchFamily="18" charset="2"/>
              <a:buNone/>
            </a:pPr>
            <a:r>
              <a:rPr lang="en-GB" altLang="en-US"/>
              <a:t>It soon becomes a dialogue </a:t>
            </a:r>
            <a:r>
              <a:rPr lang="en-GB" altLang="en-US" b="1"/>
              <a:t>within your own self</a:t>
            </a:r>
          </a:p>
          <a:p>
            <a:pPr>
              <a:buFont typeface="Symbol" pitchFamily="18" charset="2"/>
              <a:buNone/>
            </a:pPr>
            <a:r>
              <a:rPr lang="en-GB" altLang="en-US"/>
              <a:t>	between what you are and 	what you really want to be 						(your natural acceptance)</a:t>
            </a:r>
          </a:p>
          <a:p>
            <a:pPr>
              <a:buFont typeface="Symbol" pitchFamily="18" charset="2"/>
              <a:buNone/>
            </a:pPr>
            <a:endParaRPr lang="en-GB" altLang="en-US"/>
          </a:p>
          <a:p>
            <a:pPr>
              <a:buFont typeface="Symbol" pitchFamily="18" charset="2"/>
              <a:buNone/>
            </a:pPr>
            <a:r>
              <a:rPr lang="en-GB" altLang="en-US"/>
              <a:t>The purpose of this course is to initiate/strengthen this internal dialogue,</a:t>
            </a:r>
          </a:p>
          <a:p>
            <a:pPr>
              <a:buFont typeface="Symbol" pitchFamily="18" charset="2"/>
              <a:buNone/>
            </a:pPr>
            <a:r>
              <a:rPr lang="en-GB" altLang="en-US"/>
              <a:t>	to help you to be self-referential, self-confident</a:t>
            </a:r>
          </a:p>
          <a:p>
            <a:pPr>
              <a:buFont typeface="Symbol" pitchFamily="18" charset="2"/>
              <a:buNone/>
            </a:pPr>
            <a:endParaRPr lang="en-GB" altLang="en-US"/>
          </a:p>
          <a:p>
            <a:pPr>
              <a:buFont typeface="Symbol" pitchFamily="18" charset="2"/>
              <a:buNone/>
            </a:pPr>
            <a:endParaRPr lang="en-GB" altLang="en-US"/>
          </a:p>
          <a:p>
            <a:pPr>
              <a:buFont typeface="Symbol" pitchFamily="18" charset="2"/>
              <a:buNone/>
            </a:pPr>
            <a:r>
              <a:rPr lang="en-GB" altLang="en-US"/>
              <a:t>Is this process naturally acceptable to you?</a:t>
            </a:r>
          </a:p>
          <a:p>
            <a:pPr>
              <a:buFont typeface="Symbol" pitchFamily="18" charset="2"/>
              <a:buNone/>
            </a:pPr>
            <a:r>
              <a:rPr lang="en-GB" altLang="en-US"/>
              <a:t>Is the purpose of this course valuable for you?</a:t>
            </a:r>
          </a:p>
          <a:p>
            <a:pPr>
              <a:buFont typeface="Symbol" pitchFamily="18" charset="2"/>
              <a:buNone/>
            </a:pPr>
            <a:endParaRPr altLang="en-US" sz="1200" b="1" u="sng">
              <a:solidFill>
                <a:srgbClr val="1E00AA"/>
              </a:solidFill>
              <a:latin typeface="Kruti Dev 010" pitchFamily="2" charset="0"/>
            </a:endParaRPr>
          </a:p>
        </p:txBody>
      </p:sp>
      <p:sp>
        <p:nvSpPr>
          <p:cNvPr id="48132" name="Rectangle 1">
            <a:extLst>
              <a:ext uri="{FF2B5EF4-FFF2-40B4-BE49-F238E27FC236}">
                <a16:creationId xmlns:a16="http://schemas.microsoft.com/office/drawing/2014/main" id="{60271C79-1E22-4A3A-A5FB-8CC100CC81F4}"/>
              </a:ext>
            </a:extLst>
          </p:cNvPr>
          <p:cNvSpPr>
            <a:spLocks noChangeArrowheads="1"/>
          </p:cNvSpPr>
          <p:nvPr/>
        </p:nvSpPr>
        <p:spPr bwMode="auto">
          <a:xfrm>
            <a:off x="9448800" y="6553200"/>
            <a:ext cx="71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000000"/>
                </a:solidFill>
                <a:hlinkClick r:id="" action="ppaction://noaction"/>
              </a:rPr>
              <a:t>More</a:t>
            </a:r>
            <a:endParaRPr lang="en-IN" altLang="en-US">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99">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099">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9">
                                            <p:txEl>
                                              <p:pRg st="9" end="9"/>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ubtitle 4">
            <a:extLst>
              <a:ext uri="{FF2B5EF4-FFF2-40B4-BE49-F238E27FC236}">
                <a16:creationId xmlns:a16="http://schemas.microsoft.com/office/drawing/2014/main" id="{67A747BF-A131-424A-AF91-3CBEF3E225C7}"/>
              </a:ext>
            </a:extLst>
          </p:cNvPr>
          <p:cNvSpPr>
            <a:spLocks noGrp="1" noChangeArrowheads="1"/>
          </p:cNvSpPr>
          <p:nvPr>
            <p:ph type="subTitle" idx="1"/>
          </p:nvPr>
        </p:nvSpPr>
        <p:spPr>
          <a:xfrm>
            <a:off x="1709738" y="3900488"/>
            <a:ext cx="7840662"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latin typeface="Arial" panose="020B0604020202020204" pitchFamily="34" charset="0"/>
                <a:cs typeface="Calibri" panose="020F0502020204030204" pitchFamily="34" charset="0"/>
              </a:rPr>
              <a:t>Understanding Value Education</a:t>
            </a:r>
            <a:endParaRPr lang="en-IN" altLang="en-US">
              <a:latin typeface="Arial" panose="020B0604020202020204" pitchFamily="34" charset="0"/>
            </a:endParaRPr>
          </a:p>
        </p:txBody>
      </p:sp>
      <p:sp>
        <p:nvSpPr>
          <p:cNvPr id="50179" name="Title 3">
            <a:extLst>
              <a:ext uri="{FF2B5EF4-FFF2-40B4-BE49-F238E27FC236}">
                <a16:creationId xmlns:a16="http://schemas.microsoft.com/office/drawing/2014/main" id="{95028060-52AD-4279-94B4-AB8DDA1D11F9}"/>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FAQs for Lecture 1</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a:extLst>
              <a:ext uri="{FF2B5EF4-FFF2-40B4-BE49-F238E27FC236}">
                <a16:creationId xmlns:a16="http://schemas.microsoft.com/office/drawing/2014/main" id="{B99004DA-B3E0-4880-8CBD-7B6FF48F9A99}"/>
              </a:ext>
            </a:extLst>
          </p:cNvPr>
          <p:cNvSpPr>
            <a:spLocks noGrp="1" noChangeArrowheads="1"/>
          </p:cNvSpPr>
          <p:nvPr>
            <p:ph sz="half" idx="1"/>
          </p:nvPr>
        </p:nvSpPr>
        <p:spPr bwMode="auto">
          <a:xfrm>
            <a:off x="0" y="609600"/>
            <a:ext cx="6007100" cy="5943600"/>
          </a:xfrm>
        </p:spPr>
        <p:txBody>
          <a:bodyPr vert="horz" wrap="square" lIns="91440" tIns="45720" rIns="91440" bIns="45720" numCol="1" anchor="t" anchorCtr="0" compatLnSpc="1">
            <a:prstTxWarp prst="textNoShape">
              <a:avLst/>
            </a:prstTxWarp>
          </a:bodyPr>
          <a:lstStyle/>
          <a:p>
            <a:pPr>
              <a:defRPr/>
            </a:pPr>
            <a:r>
              <a:rPr lang="en-US" dirty="0"/>
              <a:t>There is a need for value education, but can we deliver it in today’s corrupt environment?</a:t>
            </a:r>
          </a:p>
          <a:p>
            <a:pPr>
              <a:defRPr/>
            </a:pPr>
            <a:endParaRPr lang="en-US" dirty="0"/>
          </a:p>
          <a:p>
            <a:pPr>
              <a:defRPr/>
            </a:pPr>
            <a:r>
              <a:rPr lang="en-US" dirty="0"/>
              <a:t>There is no space in the curriculum. Already the students are overburdened. So how do we justify this course?</a:t>
            </a:r>
          </a:p>
          <a:p>
            <a:pPr>
              <a:defRPr/>
            </a:pPr>
            <a:endParaRPr lang="en-US" dirty="0"/>
          </a:p>
          <a:p>
            <a:pPr>
              <a:defRPr/>
            </a:pPr>
            <a:r>
              <a:rPr lang="en-US" dirty="0"/>
              <a:t>What is the different between Value education and a course in moral science?</a:t>
            </a:r>
          </a:p>
          <a:p>
            <a:pPr marL="0" indent="0">
              <a:buFont typeface="Arial" panose="020B0604020202020204" pitchFamily="34" charset="0"/>
              <a:buNone/>
              <a:defRPr/>
            </a:pPr>
            <a:endParaRPr lang="en-IN" altLang="en-US" dirty="0"/>
          </a:p>
        </p:txBody>
      </p:sp>
      <p:sp>
        <p:nvSpPr>
          <p:cNvPr id="51203" name="Content Placeholder 2">
            <a:extLst>
              <a:ext uri="{FF2B5EF4-FFF2-40B4-BE49-F238E27FC236}">
                <a16:creationId xmlns:a16="http://schemas.microsoft.com/office/drawing/2014/main" id="{A3331D20-95BA-4E13-A8D5-864526BC05AE}"/>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Is it desirable?</a:t>
            </a:r>
            <a:br>
              <a:rPr lang="en-IN" altLang="en-US"/>
            </a:br>
            <a:r>
              <a:rPr lang="en-IN" altLang="en-US"/>
              <a:t>If yes, then we have to work for it, however unfavourable the environment may be; at whatever level there is a possibility (at least at the individual level… at the level of family to start with)</a:t>
            </a:r>
          </a:p>
          <a:p>
            <a:pPr marL="0" indent="0">
              <a:buFont typeface="Arial" panose="020B0604020202020204" pitchFamily="34" charset="0"/>
              <a:buNone/>
            </a:pPr>
            <a:r>
              <a:rPr lang="en-IN" altLang="en-US"/>
              <a:t>[What else?]</a:t>
            </a:r>
          </a:p>
        </p:txBody>
      </p:sp>
      <p:sp>
        <p:nvSpPr>
          <p:cNvPr id="51204" name="Title 3">
            <a:extLst>
              <a:ext uri="{FF2B5EF4-FFF2-40B4-BE49-F238E27FC236}">
                <a16:creationId xmlns:a16="http://schemas.microsoft.com/office/drawing/2014/main" id="{A180BEF2-A4C0-4BF8-9D83-F813547F25C7}"/>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1: Need for Value Education		Response</a:t>
            </a:r>
            <a:br>
              <a:rPr lang="en-US" altLang="en-US"/>
            </a:br>
            <a:r>
              <a:rPr lang="en-US" altLang="en-US"/>
              <a:t>					</a:t>
            </a:r>
            <a:r>
              <a:rPr lang="en-US" altLang="en-US">
                <a:cs typeface="Arial" panose="020B0604020202020204" pitchFamily="34" charset="0"/>
              </a:rPr>
              <a:t> Response</a:t>
            </a:r>
            <a:endParaRPr lang="en-IN" altLang="en-US"/>
          </a:p>
        </p:txBody>
      </p:sp>
      <p:cxnSp>
        <p:nvCxnSpPr>
          <p:cNvPr id="5" name="Straight Connector 4">
            <a:extLst>
              <a:ext uri="{FF2B5EF4-FFF2-40B4-BE49-F238E27FC236}">
                <a16:creationId xmlns:a16="http://schemas.microsoft.com/office/drawing/2014/main" id="{6F98525C-AA9B-44D8-9725-BEA910785CDA}"/>
              </a:ext>
            </a:extLst>
          </p:cNvPr>
          <p:cNvCxnSpPr/>
          <p:nvPr/>
        </p:nvCxnSpPr>
        <p:spPr>
          <a:xfrm>
            <a:off x="6096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1668EBD-F777-4CD7-BE6E-53B2599CA26D}"/>
              </a:ext>
            </a:extLst>
          </p:cNvPr>
          <p:cNvSpPr/>
          <p:nvPr/>
        </p:nvSpPr>
        <p:spPr>
          <a:xfrm>
            <a:off x="2790825" y="4383088"/>
            <a:ext cx="2895600" cy="49371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5" name="Rectangle 14">
            <a:extLst>
              <a:ext uri="{FF2B5EF4-FFF2-40B4-BE49-F238E27FC236}">
                <a16:creationId xmlns:a16="http://schemas.microsoft.com/office/drawing/2014/main" id="{91EED49E-B081-44BF-9137-F03876E30782}"/>
              </a:ext>
            </a:extLst>
          </p:cNvPr>
          <p:cNvSpPr/>
          <p:nvPr/>
        </p:nvSpPr>
        <p:spPr>
          <a:xfrm>
            <a:off x="5334000" y="3173413"/>
            <a:ext cx="1365250" cy="49371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4" name="Rectangle 3">
            <a:extLst>
              <a:ext uri="{FF2B5EF4-FFF2-40B4-BE49-F238E27FC236}">
                <a16:creationId xmlns:a16="http://schemas.microsoft.com/office/drawing/2014/main" id="{994AFC1D-BF2E-4B3B-A081-C17D2BB3D958}"/>
              </a:ext>
            </a:extLst>
          </p:cNvPr>
          <p:cNvSpPr/>
          <p:nvPr/>
        </p:nvSpPr>
        <p:spPr>
          <a:xfrm>
            <a:off x="7239000" y="673100"/>
            <a:ext cx="2590800" cy="19812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52229" name="Title 1">
            <a:extLst>
              <a:ext uri="{FF2B5EF4-FFF2-40B4-BE49-F238E27FC236}">
                <a16:creationId xmlns:a16="http://schemas.microsoft.com/office/drawing/2014/main" id="{9AED800F-8251-4676-9F2E-ADB4C7EC2BEE}"/>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Check: What is generally done in the name of Value Education?</a:t>
            </a:r>
            <a:endParaRPr lang="en-US" altLang="en-US"/>
          </a:p>
        </p:txBody>
      </p:sp>
      <p:sp>
        <p:nvSpPr>
          <p:cNvPr id="3" name="Text Placeholder 2">
            <a:extLst>
              <a:ext uri="{FF2B5EF4-FFF2-40B4-BE49-F238E27FC236}">
                <a16:creationId xmlns:a16="http://schemas.microsoft.com/office/drawing/2014/main" id="{062BBB89-771D-47FD-8008-8AC18785982A}"/>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lang="en-IN" altLang="en-US"/>
              <a:t>Understanding							 </a:t>
            </a:r>
            <a:r>
              <a:rPr lang="en-IN" altLang="en-US" b="1">
                <a:solidFill>
                  <a:schemeClr val="bg1"/>
                </a:solidFill>
              </a:rPr>
              <a:t>Value Education</a:t>
            </a:r>
          </a:p>
          <a:p>
            <a:pPr marL="0" indent="0">
              <a:buFont typeface="Symbol" pitchFamily="18" charset="2"/>
              <a:buNone/>
            </a:pPr>
            <a:r>
              <a:rPr lang="en-IN" altLang="en-US"/>
              <a:t>(definite, universal, invariant…)				  </a:t>
            </a:r>
            <a:r>
              <a:rPr lang="en-IN" altLang="en-US">
                <a:solidFill>
                  <a:schemeClr val="bg1"/>
                </a:solidFill>
              </a:rPr>
              <a:t>(proposals, </a:t>
            </a:r>
          </a:p>
          <a:p>
            <a:pPr marL="0" indent="0">
              <a:buFont typeface="Symbol" pitchFamily="18" charset="2"/>
              <a:buNone/>
            </a:pPr>
            <a:r>
              <a:rPr lang="en-IN" altLang="en-US"/>
              <a:t>Humane </a:t>
            </a:r>
            <a:r>
              <a:rPr altLang="en-US"/>
              <a:t>World-vision						  </a:t>
            </a:r>
            <a:r>
              <a:rPr altLang="en-US">
                <a:solidFill>
                  <a:schemeClr val="bg1"/>
                </a:solidFill>
              </a:rPr>
              <a:t>self-exploration,</a:t>
            </a:r>
          </a:p>
          <a:p>
            <a:pPr marL="0" indent="0">
              <a:buFont typeface="Symbol" pitchFamily="18" charset="2"/>
              <a:buNone/>
            </a:pPr>
            <a:r>
              <a:rPr altLang="en-US"/>
              <a:t>								  </a:t>
            </a:r>
            <a:r>
              <a:rPr altLang="en-US">
                <a:solidFill>
                  <a:schemeClr val="bg1"/>
                </a:solidFill>
              </a:rPr>
              <a:t>knowing,</a:t>
            </a:r>
          </a:p>
          <a:p>
            <a:pPr marL="0" indent="0">
              <a:buFont typeface="Symbol" pitchFamily="18" charset="2"/>
              <a:buNone/>
            </a:pPr>
            <a:r>
              <a:rPr altLang="en-US">
                <a:solidFill>
                  <a:schemeClr val="bg1"/>
                </a:solidFill>
              </a:rPr>
              <a:t>								  Self-discipline)</a:t>
            </a:r>
          </a:p>
          <a:p>
            <a:pPr marL="0" indent="0">
              <a:buFont typeface="Symbol" pitchFamily="18" charset="2"/>
              <a:buNone/>
            </a:pPr>
            <a:r>
              <a:rPr altLang="en-US"/>
              <a:t>						         	          </a:t>
            </a:r>
            <a:r>
              <a:rPr altLang="en-US" b="1"/>
              <a:t>Natural Acceptance</a:t>
            </a:r>
          </a:p>
          <a:p>
            <a:pPr marL="0" indent="0">
              <a:buFont typeface="Symbol" pitchFamily="18" charset="2"/>
              <a:buNone/>
            </a:pPr>
            <a:endParaRPr altLang="en-US" sz="1000"/>
          </a:p>
          <a:p>
            <a:pPr marL="0" indent="0">
              <a:buFont typeface="Symbol" pitchFamily="18" charset="2"/>
              <a:buNone/>
            </a:pPr>
            <a:r>
              <a:rPr altLang="en-US"/>
              <a:t>Thinking					</a:t>
            </a:r>
            <a:r>
              <a:rPr altLang="en-US" b="1"/>
              <a:t>Morals</a:t>
            </a:r>
          </a:p>
          <a:p>
            <a:pPr marL="0" indent="0">
              <a:buFont typeface="Symbol" pitchFamily="18" charset="2"/>
              <a:buNone/>
            </a:pPr>
            <a:r>
              <a:rPr altLang="en-US"/>
              <a:t>(ideas, morals…)			        	</a:t>
            </a:r>
            <a:r>
              <a:rPr altLang="en-US" b="1"/>
              <a:t>Beliefs</a:t>
            </a:r>
          </a:p>
          <a:p>
            <a:pPr marL="0" indent="0">
              <a:buFont typeface="Symbol" pitchFamily="18" charset="2"/>
              <a:buNone/>
            </a:pPr>
            <a:endParaRPr altLang="en-US"/>
          </a:p>
          <a:p>
            <a:pPr marL="0" indent="0">
              <a:buFont typeface="Symbol" pitchFamily="18" charset="2"/>
              <a:buNone/>
            </a:pPr>
            <a:r>
              <a:rPr altLang="en-US"/>
              <a:t>Doing		</a:t>
            </a:r>
            <a:r>
              <a:rPr altLang="en-US">
                <a:solidFill>
                  <a:schemeClr val="bg1"/>
                </a:solidFill>
              </a:rPr>
              <a:t>	Discipline, Instructions</a:t>
            </a:r>
          </a:p>
          <a:p>
            <a:pPr marL="0" indent="0">
              <a:buFont typeface="Symbol" pitchFamily="18" charset="2"/>
              <a:buNone/>
            </a:pPr>
            <a:r>
              <a:rPr altLang="en-US"/>
              <a:t>(behaviour, work)	(externally enforced</a:t>
            </a:r>
          </a:p>
          <a:p>
            <a:pPr marL="0" indent="0">
              <a:buFont typeface="Symbol" pitchFamily="18" charset="2"/>
              <a:buNone/>
            </a:pPr>
            <a:r>
              <a:rPr altLang="en-US"/>
              <a:t>			fear, incentive…)</a:t>
            </a:r>
          </a:p>
        </p:txBody>
      </p:sp>
      <p:sp>
        <p:nvSpPr>
          <p:cNvPr id="5" name="Arrow: Down 4">
            <a:extLst>
              <a:ext uri="{FF2B5EF4-FFF2-40B4-BE49-F238E27FC236}">
                <a16:creationId xmlns:a16="http://schemas.microsoft.com/office/drawing/2014/main" id="{485EDBEE-47E2-45D9-A4BB-2A281AB23818}"/>
              </a:ext>
            </a:extLst>
          </p:cNvPr>
          <p:cNvSpPr/>
          <p:nvPr/>
        </p:nvSpPr>
        <p:spPr>
          <a:xfrm>
            <a:off x="8548688" y="3048000"/>
            <a:ext cx="228600" cy="2917825"/>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
        <p:nvSpPr>
          <p:cNvPr id="6" name="Arrow: Down 5">
            <a:extLst>
              <a:ext uri="{FF2B5EF4-FFF2-40B4-BE49-F238E27FC236}">
                <a16:creationId xmlns:a16="http://schemas.microsoft.com/office/drawing/2014/main" id="{4F1CE0E5-2BCA-4038-BC3C-8B4C57FC1614}"/>
              </a:ext>
            </a:extLst>
          </p:cNvPr>
          <p:cNvSpPr/>
          <p:nvPr/>
        </p:nvSpPr>
        <p:spPr>
          <a:xfrm>
            <a:off x="5805488" y="4038600"/>
            <a:ext cx="228600" cy="1892300"/>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sp>
        <p:nvSpPr>
          <p:cNvPr id="2" name="Rectangle 1">
            <a:extLst>
              <a:ext uri="{FF2B5EF4-FFF2-40B4-BE49-F238E27FC236}">
                <a16:creationId xmlns:a16="http://schemas.microsoft.com/office/drawing/2014/main" id="{E9562E85-22BF-4CA7-8E4B-8635DE47091E}"/>
              </a:ext>
            </a:extLst>
          </p:cNvPr>
          <p:cNvSpPr>
            <a:spLocks noChangeArrowheads="1"/>
          </p:cNvSpPr>
          <p:nvPr/>
        </p:nvSpPr>
        <p:spPr bwMode="auto">
          <a:xfrm>
            <a:off x="3198813" y="5965825"/>
            <a:ext cx="1365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000000"/>
                </a:solidFill>
              </a:rPr>
              <a:t>Conduct is</a:t>
            </a:r>
            <a:br>
              <a:rPr lang="en-US" altLang="en-US" b="1">
                <a:solidFill>
                  <a:srgbClr val="000000"/>
                </a:solidFill>
              </a:rPr>
            </a:br>
            <a:r>
              <a:rPr lang="en-US" altLang="en-US" b="1">
                <a:solidFill>
                  <a:srgbClr val="000000"/>
                </a:solidFill>
              </a:rPr>
              <a:t>Indefinite</a:t>
            </a:r>
          </a:p>
        </p:txBody>
      </p:sp>
      <p:sp>
        <p:nvSpPr>
          <p:cNvPr id="9" name="Rectangle 8">
            <a:extLst>
              <a:ext uri="{FF2B5EF4-FFF2-40B4-BE49-F238E27FC236}">
                <a16:creationId xmlns:a16="http://schemas.microsoft.com/office/drawing/2014/main" id="{7C3BF3D2-D2CD-4DD2-99CF-2F702FEF37B9}"/>
              </a:ext>
            </a:extLst>
          </p:cNvPr>
          <p:cNvSpPr>
            <a:spLocks noChangeArrowheads="1"/>
          </p:cNvSpPr>
          <p:nvPr/>
        </p:nvSpPr>
        <p:spPr bwMode="auto">
          <a:xfrm>
            <a:off x="5202238" y="5959475"/>
            <a:ext cx="13652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000000"/>
                </a:solidFill>
              </a:rPr>
              <a:t>Conduct is</a:t>
            </a:r>
          </a:p>
          <a:p>
            <a:r>
              <a:rPr lang="en-US" altLang="en-US" b="1">
                <a:solidFill>
                  <a:srgbClr val="000000"/>
                </a:solidFill>
              </a:rPr>
              <a:t>Indefinite</a:t>
            </a:r>
            <a:endParaRPr lang="en-US" altLang="en-US">
              <a:solidFill>
                <a:srgbClr val="000000"/>
              </a:solidFill>
            </a:endParaRPr>
          </a:p>
        </p:txBody>
      </p:sp>
      <p:sp>
        <p:nvSpPr>
          <p:cNvPr id="12" name="Rectangle 11">
            <a:extLst>
              <a:ext uri="{FF2B5EF4-FFF2-40B4-BE49-F238E27FC236}">
                <a16:creationId xmlns:a16="http://schemas.microsoft.com/office/drawing/2014/main" id="{7E675959-1CD8-4749-B670-99516CA76E75}"/>
              </a:ext>
            </a:extLst>
          </p:cNvPr>
          <p:cNvSpPr>
            <a:spLocks noChangeArrowheads="1"/>
          </p:cNvSpPr>
          <p:nvPr/>
        </p:nvSpPr>
        <p:spPr bwMode="auto">
          <a:xfrm>
            <a:off x="7710488" y="5943600"/>
            <a:ext cx="19669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000000"/>
                </a:solidFill>
              </a:rPr>
              <a:t>Human Conduct</a:t>
            </a:r>
          </a:p>
          <a:p>
            <a:r>
              <a:rPr lang="en-US" altLang="en-US" b="1">
                <a:solidFill>
                  <a:srgbClr val="000000"/>
                </a:solidFill>
              </a:rPr>
              <a:t>(Definite)</a:t>
            </a:r>
          </a:p>
        </p:txBody>
      </p:sp>
      <p:sp>
        <p:nvSpPr>
          <p:cNvPr id="13" name="Arrow: Down 12">
            <a:extLst>
              <a:ext uri="{FF2B5EF4-FFF2-40B4-BE49-F238E27FC236}">
                <a16:creationId xmlns:a16="http://schemas.microsoft.com/office/drawing/2014/main" id="{244F3455-0880-480F-8132-F63F12D7A0E0}"/>
              </a:ext>
            </a:extLst>
          </p:cNvPr>
          <p:cNvSpPr/>
          <p:nvPr/>
        </p:nvSpPr>
        <p:spPr>
          <a:xfrm>
            <a:off x="3786188" y="5638800"/>
            <a:ext cx="190500" cy="315913"/>
          </a:xfrm>
          <a:prstGeom prst="downArrow">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solidFill>
                <a:prstClr val="black"/>
              </a:solidFill>
            </a:endParaRPr>
          </a:p>
        </p:txBody>
      </p:sp>
      <p:pic>
        <p:nvPicPr>
          <p:cNvPr id="14" name="Picture 6" descr="Light Check Mark Emoji (U+1F5F8)">
            <a:extLst>
              <a:ext uri="{FF2B5EF4-FFF2-40B4-BE49-F238E27FC236}">
                <a16:creationId xmlns:a16="http://schemas.microsoft.com/office/drawing/2014/main" id="{59EA2DA7-CA2F-4D7E-889C-0BDB08A06B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8875" y="635000"/>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 grpId="0" animBg="1"/>
      <p:bldP spid="5" grpId="0" animBg="1"/>
      <p:bldP spid="6" grpId="0" animBg="1"/>
      <p:bldP spid="2" grpId="0"/>
      <p:bldP spid="9" grpId="0"/>
      <p:bldP spid="12" grpId="0"/>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1">
            <a:extLst>
              <a:ext uri="{FF2B5EF4-FFF2-40B4-BE49-F238E27FC236}">
                <a16:creationId xmlns:a16="http://schemas.microsoft.com/office/drawing/2014/main" id="{0085E50A-C789-40DF-8FFC-A7A110054905}"/>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Why do we need to teach human values to students in school / college? Isn’t it the job of parents to inculcate values in their kids at home?</a:t>
            </a:r>
          </a:p>
          <a:p>
            <a:endParaRPr lang="en-US" altLang="en-US"/>
          </a:p>
          <a:p>
            <a:r>
              <a:rPr lang="en-US" altLang="en-US"/>
              <a:t>We have introduced UHV in higher education. But should not the UVH start early from childhood. Isn’t it too late to start teaching value education from college?</a:t>
            </a:r>
          </a:p>
          <a:p>
            <a:endParaRPr lang="en-US" altLang="en-US"/>
          </a:p>
          <a:p>
            <a:r>
              <a:rPr lang="en-US" altLang="en-US"/>
              <a:t>Due to cut-throat competition and lack of human consciousness in society, the focus of the students is on developing skill for a good pay package and not on values. How to bring their attention to values?</a:t>
            </a:r>
          </a:p>
        </p:txBody>
      </p:sp>
      <p:sp>
        <p:nvSpPr>
          <p:cNvPr id="53251" name="Content Placeholder 2">
            <a:extLst>
              <a:ext uri="{FF2B5EF4-FFF2-40B4-BE49-F238E27FC236}">
                <a16:creationId xmlns:a16="http://schemas.microsoft.com/office/drawing/2014/main" id="{112985A1-7C23-4E10-B756-F3B50C4A2863}"/>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000"/>
              <a:t>Responsibility of 1-parents, 2-teachers, 3-policy makers</a:t>
            </a:r>
          </a:p>
          <a:p>
            <a:pPr marL="0" indent="0">
              <a:buFont typeface="Arial" panose="020B0604020202020204" pitchFamily="34" charset="0"/>
              <a:buNone/>
            </a:pPr>
            <a:r>
              <a:rPr lang="en-US" altLang="en-US" sz="2000"/>
              <a:t>It is essential, desirable but it is not happening so, where do we start?</a:t>
            </a:r>
          </a:p>
          <a:p>
            <a:pPr marL="0" indent="0">
              <a:buFont typeface="Arial" panose="020B0604020202020204" pitchFamily="34" charset="0"/>
              <a:buNone/>
            </a:pPr>
            <a:r>
              <a:rPr lang="en-US" altLang="en-US" sz="2000"/>
              <a:t>Start with the parents…</a:t>
            </a:r>
          </a:p>
          <a:p>
            <a:pPr marL="0" indent="0">
              <a:buFont typeface="Arial" panose="020B0604020202020204" pitchFamily="34" charset="0"/>
              <a:buNone/>
            </a:pPr>
            <a:endParaRPr lang="en-US" altLang="en-US" sz="2000"/>
          </a:p>
          <a:p>
            <a:pPr marL="0" indent="0">
              <a:buFont typeface="Arial" panose="020B0604020202020204" pitchFamily="34" charset="0"/>
              <a:buNone/>
            </a:pPr>
            <a:r>
              <a:rPr lang="en-US" altLang="en-US" sz="2000"/>
              <a:t>But it should certainly be done in school…</a:t>
            </a:r>
          </a:p>
          <a:p>
            <a:pPr marL="0" indent="0">
              <a:buFont typeface="Arial" panose="020B0604020202020204" pitchFamily="34" charset="0"/>
              <a:buNone/>
            </a:pPr>
            <a:endParaRPr lang="en-US" altLang="en-US" sz="2000"/>
          </a:p>
          <a:p>
            <a:pPr marL="0" indent="0">
              <a:buFont typeface="Arial" panose="020B0604020202020204" pitchFamily="34" charset="0"/>
              <a:buNone/>
            </a:pPr>
            <a:r>
              <a:rPr lang="en-US" altLang="en-US" sz="2000"/>
              <a:t>Even in industry / MNCs preference is given to people who can relate to others, can work with others, are suitable for teamwork… cooperation… develop a conducive environment (expertise is easier to get)</a:t>
            </a:r>
          </a:p>
          <a:p>
            <a:pPr marL="0" indent="0">
              <a:buFont typeface="Arial" panose="020B0604020202020204" pitchFamily="34" charset="0"/>
              <a:buNone/>
            </a:pPr>
            <a:r>
              <a:rPr lang="en-US" altLang="en-US" sz="2000"/>
              <a:t>They anyway want to lead a meaningful life – they are not just resources for the job</a:t>
            </a:r>
          </a:p>
          <a:p>
            <a:pPr marL="0" indent="0">
              <a:buFont typeface="Arial" panose="020B0604020202020204" pitchFamily="34" charset="0"/>
              <a:buNone/>
            </a:pPr>
            <a:r>
              <a:rPr lang="en-US" altLang="en-US" sz="2000"/>
              <a:t>(after some time, they may accumulate some money, but they feel their life is not v meaningful)</a:t>
            </a:r>
            <a:br>
              <a:rPr lang="en-US" altLang="en-US" sz="2000"/>
            </a:br>
            <a:r>
              <a:rPr lang="en-US" altLang="en-US" sz="2000"/>
              <a:t>Understanding the purpose and giving a direction to life it is required</a:t>
            </a:r>
          </a:p>
        </p:txBody>
      </p:sp>
      <p:sp>
        <p:nvSpPr>
          <p:cNvPr id="53252" name="Title 3">
            <a:extLst>
              <a:ext uri="{FF2B5EF4-FFF2-40B4-BE49-F238E27FC236}">
                <a16:creationId xmlns:a16="http://schemas.microsoft.com/office/drawing/2014/main" id="{45C42F76-69A3-4851-B331-B1FC9FC12FED}"/>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2: Need for Value Education		Response</a:t>
            </a:r>
            <a:br>
              <a:rPr lang="en-US" altLang="en-US"/>
            </a:br>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1">
            <a:extLst>
              <a:ext uri="{FF2B5EF4-FFF2-40B4-BE49-F238E27FC236}">
                <a16:creationId xmlns:a16="http://schemas.microsoft.com/office/drawing/2014/main" id="{2A80AD74-48AC-4351-A44F-2A5F1DA50646}"/>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Why do we need to teach human values to students in school / college? Isn’t it the job of parents to inculcate values in their kids at home?</a:t>
            </a:r>
          </a:p>
          <a:p>
            <a:endParaRPr lang="en-US" altLang="en-US"/>
          </a:p>
          <a:p>
            <a:r>
              <a:rPr lang="en-US" altLang="en-US"/>
              <a:t>We have introduced UHV in higher education. But should not the UVH start early from childhood. Isn’t it too late to start teaching value education from college?</a:t>
            </a:r>
          </a:p>
          <a:p>
            <a:endParaRPr lang="en-US" altLang="en-US"/>
          </a:p>
          <a:p>
            <a:r>
              <a:rPr lang="en-US" altLang="en-US"/>
              <a:t>Due to cut-throat competition and lack of human consciousness in society, the focus of the students is on developing skill for a good pay package and not on values. How to bring their attention to values?</a:t>
            </a:r>
          </a:p>
        </p:txBody>
      </p:sp>
      <p:sp>
        <p:nvSpPr>
          <p:cNvPr id="44035" name="Content Placeholder 2">
            <a:extLst>
              <a:ext uri="{FF2B5EF4-FFF2-40B4-BE49-F238E27FC236}">
                <a16:creationId xmlns:a16="http://schemas.microsoft.com/office/drawing/2014/main" id="{FFF000C3-0AB2-4AED-B10D-CFE4E447597E}"/>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The parents think that they are paying for education and hence it is the job of teachers. Teachers think that our task is to cover the syllabus and conduct exams, these things are the responsibility of parents. But ultimately the need is not met. And if it is not met in the family, it is our responsibility as teachers.</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Response on next slide</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Every student ultimately desires for a happy and prosperous life. We need to clarify this to the student through a process of dialogue. </a:t>
            </a:r>
          </a:p>
          <a:p>
            <a:pPr marL="0" indent="0">
              <a:buFont typeface="Arial" panose="020B0604020202020204" pitchFamily="34" charset="0"/>
              <a:buNone/>
            </a:pPr>
            <a:r>
              <a:rPr lang="en-US" altLang="en-US"/>
              <a:t>We are not stopping the students from going for a higher package. We are only saying that it is not the complete program for life.</a:t>
            </a:r>
          </a:p>
        </p:txBody>
      </p:sp>
      <p:sp>
        <p:nvSpPr>
          <p:cNvPr id="54276" name="Title 3">
            <a:extLst>
              <a:ext uri="{FF2B5EF4-FFF2-40B4-BE49-F238E27FC236}">
                <a16:creationId xmlns:a16="http://schemas.microsoft.com/office/drawing/2014/main" id="{59F7054D-3296-4971-A9F4-58C0A4A8335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2: Need for Value Education		Response</a:t>
            </a:r>
            <a:br>
              <a:rPr lang="en-US" altLang="en-US"/>
            </a:br>
            <a:endParaRPr lang="en-US" alt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03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7E67D52A-9CC3-45ED-A427-7A05EFC7DD2A}"/>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If we can start even now, </a:t>
            </a:r>
            <a:r>
              <a:rPr lang="hi-IN" altLang="en-US">
                <a:ea typeface="Mangal" panose="00000400000000000000" pitchFamily="2"/>
              </a:rPr>
              <a:t>	</a:t>
            </a:r>
            <a:r>
              <a:rPr lang="en-IN" altLang="en-US"/>
              <a:t>Where to start from?</a:t>
            </a:r>
          </a:p>
        </p:txBody>
      </p:sp>
      <p:sp>
        <p:nvSpPr>
          <p:cNvPr id="55299" name="Text Placeholder 2">
            <a:extLst>
              <a:ext uri="{FF2B5EF4-FFF2-40B4-BE49-F238E27FC236}">
                <a16:creationId xmlns:a16="http://schemas.microsoft.com/office/drawing/2014/main" id="{289EBFD7-EF41-4739-B558-12458DC8F8CE}"/>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lang="en-IN" altLang="en-US"/>
              <a:t>Where to start from: teachers or parents or policy makers?</a:t>
            </a:r>
          </a:p>
          <a:p>
            <a:pPr marL="0" indent="0">
              <a:buFont typeface="Symbol" pitchFamily="18" charset="2"/>
              <a:buNone/>
            </a:pPr>
            <a:r>
              <a:rPr lang="en-IN" altLang="en-US"/>
              <a:t>At what level to start in education: primary or secondary or higher?</a:t>
            </a:r>
          </a:p>
          <a:p>
            <a:pPr marL="0" indent="0">
              <a:buFont typeface="Symbol" pitchFamily="18" charset="2"/>
              <a:buNone/>
            </a:pPr>
            <a:endParaRPr lang="en-IN" altLang="en-US"/>
          </a:p>
          <a:p>
            <a:pPr marL="0" indent="0">
              <a:buFont typeface="Symbol" pitchFamily="18" charset="2"/>
              <a:buNone/>
            </a:pPr>
            <a:r>
              <a:rPr lang="en-IN" altLang="en-US"/>
              <a:t>Its good to start value education right from elementary stage – children start learning values right from childhood in their homes from their parents…</a:t>
            </a:r>
          </a:p>
          <a:p>
            <a:pPr marL="0" indent="0">
              <a:buFont typeface="Symbol" pitchFamily="18" charset="2"/>
              <a:buNone/>
            </a:pPr>
            <a:r>
              <a:rPr lang="en-IN" altLang="en-US"/>
              <a:t>So, its better to start from their parents.</a:t>
            </a:r>
          </a:p>
          <a:p>
            <a:pPr marL="0" indent="0">
              <a:buFont typeface="Symbol" pitchFamily="18" charset="2"/>
              <a:buNone/>
            </a:pPr>
            <a:endParaRPr lang="en-IN" altLang="en-US"/>
          </a:p>
          <a:p>
            <a:pPr marL="0" indent="0">
              <a:buFont typeface="Symbol" pitchFamily="18" charset="2"/>
              <a:buNone/>
            </a:pPr>
            <a:r>
              <a:rPr lang="en-IN" altLang="en-US"/>
              <a:t>But when you go to educate the </a:t>
            </a:r>
            <a:r>
              <a:rPr lang="en-IN" altLang="en-US" b="1"/>
              <a:t>parents</a:t>
            </a:r>
            <a:r>
              <a:rPr lang="en-IN" altLang="en-US"/>
              <a:t>, ultimately you have to work with grown ups. </a:t>
            </a:r>
          </a:p>
          <a:p>
            <a:pPr marL="0" indent="0">
              <a:buFont typeface="Symbol" pitchFamily="18" charset="2"/>
              <a:buNone/>
            </a:pPr>
            <a:r>
              <a:rPr lang="en-IN" altLang="en-US" b="1"/>
              <a:t>Teachers</a:t>
            </a:r>
          </a:p>
          <a:p>
            <a:pPr marL="0" indent="0">
              <a:buFont typeface="Symbol" pitchFamily="18" charset="2"/>
              <a:buNone/>
            </a:pPr>
            <a:r>
              <a:rPr lang="en-IN" altLang="en-US"/>
              <a:t>Society… </a:t>
            </a:r>
            <a:r>
              <a:rPr lang="en-IN" altLang="en-US" b="1"/>
              <a:t>policy makers</a:t>
            </a:r>
          </a:p>
          <a:p>
            <a:pPr marL="0" indent="0">
              <a:buFont typeface="Symbol" pitchFamily="18" charset="2"/>
              <a:buNone/>
            </a:pPr>
            <a:endParaRPr lang="en-IN" altLang="en-US"/>
          </a:p>
          <a:p>
            <a:pPr marL="0" indent="0">
              <a:buFont typeface="Symbol" pitchFamily="18" charset="2"/>
              <a:buNone/>
            </a:pPr>
            <a:r>
              <a:rPr lang="en-IN" altLang="en-US" b="1"/>
              <a:t>So, why not start with higher education!</a:t>
            </a:r>
          </a:p>
          <a:p>
            <a:pPr marL="0" indent="0">
              <a:buFont typeface="Symbol" pitchFamily="18" charset="2"/>
              <a:buNone/>
            </a:pPr>
            <a:r>
              <a:rPr lang="en-IN" altLang="en-US"/>
              <a:t>Through higher education, you are directly able to address the future teachers, parents and policy makers.</a:t>
            </a:r>
          </a:p>
        </p:txBody>
      </p:sp>
      <p:pic>
        <p:nvPicPr>
          <p:cNvPr id="5" name="Picture 4">
            <a:extLst>
              <a:ext uri="{FF2B5EF4-FFF2-40B4-BE49-F238E27FC236}">
                <a16:creationId xmlns:a16="http://schemas.microsoft.com/office/drawing/2014/main" id="{27AC07DD-EFDF-4ACC-BEE7-7E7B75222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5199" y="457200"/>
            <a:ext cx="1166801" cy="1298536"/>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1">
            <a:extLst>
              <a:ext uri="{FF2B5EF4-FFF2-40B4-BE49-F238E27FC236}">
                <a16:creationId xmlns:a16="http://schemas.microsoft.com/office/drawing/2014/main" id="{D394F3D2-F1EC-47FF-A995-5786463B991F}"/>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Values can only be caught and not taught. Kindly comment.</a:t>
            </a:r>
          </a:p>
          <a:p>
            <a:endParaRPr lang="en-US" altLang="en-US"/>
          </a:p>
          <a:p>
            <a:r>
              <a:rPr lang="en-US" altLang="en-US"/>
              <a:t>How to make value education part of life rather than just being taught as a subject in formal education?</a:t>
            </a:r>
          </a:p>
          <a:p>
            <a:endParaRPr lang="en-US" altLang="en-US"/>
          </a:p>
          <a:p>
            <a:endParaRPr lang="en-US" altLang="en-US"/>
          </a:p>
          <a:p>
            <a:endParaRPr lang="en-US" altLang="en-US"/>
          </a:p>
          <a:p>
            <a:r>
              <a:rPr lang="en-US" altLang="en-US"/>
              <a:t>Implementation of human values in society holds the key. It is not just sufficient to teach the students for few semesters in colleges.</a:t>
            </a:r>
          </a:p>
          <a:p>
            <a:endParaRPr lang="en-US" altLang="en-US"/>
          </a:p>
        </p:txBody>
      </p:sp>
      <p:sp>
        <p:nvSpPr>
          <p:cNvPr id="50179" name="Content Placeholder 2">
            <a:extLst>
              <a:ext uri="{FF2B5EF4-FFF2-40B4-BE49-F238E27FC236}">
                <a16:creationId xmlns:a16="http://schemas.microsoft.com/office/drawing/2014/main" id="{4B3FC89F-4806-4175-9809-69D6DACACFA4}"/>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endParaRPr lang="en-US" altLang="en-US"/>
          </a:p>
        </p:txBody>
      </p:sp>
      <p:sp>
        <p:nvSpPr>
          <p:cNvPr id="56324" name="Title 3">
            <a:extLst>
              <a:ext uri="{FF2B5EF4-FFF2-40B4-BE49-F238E27FC236}">
                <a16:creationId xmlns:a16="http://schemas.microsoft.com/office/drawing/2014/main" id="{0BAEFFCF-EC6D-42AF-8A78-D0A05DBAF18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3: </a:t>
            </a:r>
            <a:r>
              <a:rPr lang="en-US" altLang="en-US"/>
              <a:t>Teaching of Human Values	Response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1">
            <a:extLst>
              <a:ext uri="{FF2B5EF4-FFF2-40B4-BE49-F238E27FC236}">
                <a16:creationId xmlns:a16="http://schemas.microsoft.com/office/drawing/2014/main" id="{4CA41D12-8583-45AC-B16E-7A853143D260}"/>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Values can only be caught and not taught. Kindly comment.</a:t>
            </a:r>
          </a:p>
          <a:p>
            <a:endParaRPr lang="en-US" altLang="en-US"/>
          </a:p>
          <a:p>
            <a:r>
              <a:rPr lang="en-US" altLang="en-US"/>
              <a:t>How to make value education part of life rather than just being taught as a subject in formal education?</a:t>
            </a:r>
          </a:p>
          <a:p>
            <a:endParaRPr lang="en-US" altLang="en-US"/>
          </a:p>
          <a:p>
            <a:endParaRPr lang="en-US" altLang="en-US"/>
          </a:p>
          <a:p>
            <a:endParaRPr lang="en-US" altLang="en-US"/>
          </a:p>
          <a:p>
            <a:r>
              <a:rPr lang="en-US" altLang="en-US"/>
              <a:t>Implementation of human values in society holds the key. It is not just sufficient to teach the students for few semesters in colleges. They may become misfits in society like this.</a:t>
            </a:r>
          </a:p>
          <a:p>
            <a:endParaRPr lang="en-US" altLang="en-US"/>
          </a:p>
        </p:txBody>
      </p:sp>
      <p:sp>
        <p:nvSpPr>
          <p:cNvPr id="50179" name="Content Placeholder 2">
            <a:extLst>
              <a:ext uri="{FF2B5EF4-FFF2-40B4-BE49-F238E27FC236}">
                <a16:creationId xmlns:a16="http://schemas.microsoft.com/office/drawing/2014/main" id="{22F0E808-E660-49EE-8823-74BBACDA0673}"/>
              </a:ext>
            </a:extLst>
          </p:cNvPr>
          <p:cNvSpPr>
            <a:spLocks noGrp="1"/>
          </p:cNvSpPr>
          <p:nvPr>
            <p:ph sz="half" idx="2"/>
          </p:nvPr>
        </p:nvSpPr>
        <p:spPr bwMode="auto">
          <a:xfrm>
            <a:off x="6210300" y="609600"/>
            <a:ext cx="5981700" cy="5943600"/>
          </a:xfrm>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defRPr/>
            </a:pPr>
            <a:r>
              <a:rPr lang="en-US" altLang="en-US" dirty="0"/>
              <a:t>Response on next slide</a:t>
            </a:r>
          </a:p>
          <a:p>
            <a:pPr>
              <a:defRPr/>
            </a:pPr>
            <a:endParaRPr lang="en-US" altLang="en-US" dirty="0"/>
          </a:p>
          <a:p>
            <a:pPr>
              <a:defRPr/>
            </a:pPr>
            <a:endParaRPr lang="en-US" altLang="en-US" dirty="0"/>
          </a:p>
          <a:p>
            <a:pPr marL="0" indent="0">
              <a:buFont typeface="Arial" panose="020B0604020202020204" pitchFamily="34" charset="0"/>
              <a:buNone/>
              <a:defRPr/>
            </a:pPr>
            <a:r>
              <a:rPr lang="en-US" altLang="en-US" dirty="0"/>
              <a:t>Through self-exploration.</a:t>
            </a:r>
          </a:p>
          <a:p>
            <a:pPr marL="0" indent="0">
              <a:buFont typeface="Arial" panose="020B0604020202020204" pitchFamily="34" charset="0"/>
              <a:buNone/>
              <a:defRPr/>
            </a:pPr>
            <a:r>
              <a:rPr lang="en-US" altLang="en-US" dirty="0"/>
              <a:t>The content doesn’t have to be delivered as a prescription or a moral thing, rather as an essential requirement for continuity of happiness in life.</a:t>
            </a:r>
          </a:p>
          <a:p>
            <a:pPr marL="0" indent="0">
              <a:buFont typeface="Arial" panose="020B0604020202020204" pitchFamily="34" charset="0"/>
              <a:buNone/>
              <a:defRPr/>
            </a:pPr>
            <a:endParaRPr lang="en-US" altLang="en-US" dirty="0"/>
          </a:p>
          <a:p>
            <a:pPr marL="0" indent="0">
              <a:buFont typeface="Arial" panose="020B0604020202020204" pitchFamily="34" charset="0"/>
              <a:buNone/>
              <a:defRPr/>
            </a:pPr>
            <a:r>
              <a:rPr lang="en-US" altLang="en-US" dirty="0"/>
              <a:t>Agreed. But one needs to be clear what is there to be implemented. </a:t>
            </a:r>
          </a:p>
          <a:p>
            <a:pPr marL="0" indent="0">
              <a:buFont typeface="Arial" panose="020B0604020202020204" pitchFamily="34" charset="0"/>
              <a:buNone/>
              <a:defRPr/>
            </a:pPr>
            <a:r>
              <a:rPr lang="en-US" altLang="en-US" dirty="0"/>
              <a:t>Unless there is content to explore, what will one explore? Hence the classroom input is necessary.</a:t>
            </a:r>
          </a:p>
        </p:txBody>
      </p:sp>
      <p:sp>
        <p:nvSpPr>
          <p:cNvPr id="57348" name="Title 3">
            <a:extLst>
              <a:ext uri="{FF2B5EF4-FFF2-40B4-BE49-F238E27FC236}">
                <a16:creationId xmlns:a16="http://schemas.microsoft.com/office/drawing/2014/main" id="{41B96D1A-08D8-45A9-83DE-38361AE9A2D2}"/>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3: </a:t>
            </a:r>
            <a:r>
              <a:rPr lang="en-US" altLang="en-US"/>
              <a:t>Teaching of Human Values	Response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17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17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1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415C41F5-A17B-4032-B8C8-225ACE25A9BD}"/>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Value</a:t>
            </a:r>
            <a:endParaRPr lang="en-US" altLang="en-US"/>
          </a:p>
        </p:txBody>
      </p:sp>
      <p:sp>
        <p:nvSpPr>
          <p:cNvPr id="12291" name="Text Placeholder 2">
            <a:extLst>
              <a:ext uri="{FF2B5EF4-FFF2-40B4-BE49-F238E27FC236}">
                <a16:creationId xmlns:a16="http://schemas.microsoft.com/office/drawing/2014/main" id="{5D6BADDE-1B3B-4C9B-AFB7-BD27FE170793}"/>
              </a:ext>
            </a:extLst>
          </p:cNvPr>
          <p:cNvSpPr>
            <a:spLocks noGrp="1" noChangeArrowheads="1"/>
          </p:cNvSpPr>
          <p:nvPr>
            <p:ph type="body" sz="quarter" idx="13"/>
          </p:nvPr>
        </p:nvSpPr>
        <p:spPr bwMode="auto"/>
        <p:txBody>
          <a:bodyPr vert="horz" wrap="square" lIns="91440" tIns="45720" rIns="91440" bIns="45720" numCol="1" anchor="t" anchorCtr="0" compatLnSpc="1">
            <a:prstTxWarp prst="textNoShape">
              <a:avLst/>
            </a:prstTxWarp>
            <a:normAutofit lnSpcReduction="10000"/>
          </a:bodyPr>
          <a:lstStyle/>
          <a:p>
            <a:pPr marL="0" indent="0">
              <a:buFont typeface="Symbol" pitchFamily="18" charset="2"/>
              <a:buNone/>
              <a:defRPr/>
            </a:pPr>
            <a:r>
              <a:rPr lang="en-IN"/>
              <a:t>Value of a unit is its participation in the larger order</a:t>
            </a:r>
          </a:p>
          <a:p>
            <a:pPr marL="0" indent="0">
              <a:buFont typeface="Symbol" pitchFamily="18" charset="2"/>
              <a:buNone/>
              <a:defRPr/>
            </a:pPr>
            <a:endParaRPr lang="en-IN"/>
          </a:p>
          <a:p>
            <a:pPr marL="0" indent="0">
              <a:buFont typeface="Symbol" pitchFamily="18" charset="2"/>
              <a:buNone/>
              <a:defRPr/>
            </a:pPr>
            <a:r>
              <a:rPr lang="en-IN"/>
              <a:t>e.g. The value of a piece of chalk is its participation in the classroom</a:t>
            </a:r>
          </a:p>
          <a:p>
            <a:pPr marL="0" indent="0">
              <a:buFont typeface="Symbol" pitchFamily="18" charset="2"/>
              <a:buNone/>
              <a:defRPr/>
            </a:pPr>
            <a:endParaRPr lang="en-IN"/>
          </a:p>
          <a:p>
            <a:pPr marL="0" indent="0">
              <a:buFont typeface="Symbol" pitchFamily="18" charset="2"/>
              <a:buNone/>
              <a:defRPr/>
            </a:pPr>
            <a:r>
              <a:rPr lang="en-IN"/>
              <a:t>What is valuable </a:t>
            </a:r>
          </a:p>
          <a:p>
            <a:pPr marL="228600" lvl="1" indent="0">
              <a:buFont typeface="Wingdings" pitchFamily="2" charset="2"/>
              <a:buNone/>
              <a:defRPr/>
            </a:pPr>
            <a:r>
              <a:rPr lang="en-IN"/>
              <a:t>The chalk writes on the blackboard in the classroom?</a:t>
            </a:r>
          </a:p>
          <a:p>
            <a:pPr marL="228600" lvl="1" indent="0">
              <a:buFont typeface="Wingdings" pitchFamily="2" charset="2"/>
              <a:buNone/>
              <a:defRPr/>
            </a:pPr>
            <a:r>
              <a:rPr lang="en-IN"/>
              <a:t>	or </a:t>
            </a:r>
          </a:p>
          <a:p>
            <a:pPr marL="228600" lvl="1" indent="0">
              <a:buFont typeface="Wingdings" pitchFamily="2" charset="2"/>
              <a:buNone/>
              <a:defRPr/>
            </a:pPr>
            <a:r>
              <a:rPr lang="en-IN"/>
              <a:t>The chalk scratches the blackboard in the classroom?</a:t>
            </a:r>
          </a:p>
          <a:p>
            <a:pPr marL="0" indent="0">
              <a:buFont typeface="Symbol" pitchFamily="18" charset="2"/>
              <a:buNone/>
              <a:defRPr/>
            </a:pPr>
            <a:endParaRPr lang="en-IN" altLang="en-US"/>
          </a:p>
          <a:p>
            <a:pPr marL="0" indent="0">
              <a:buFont typeface="Symbol" pitchFamily="18" charset="2"/>
              <a:buNone/>
              <a:defRPr/>
            </a:pPr>
            <a:r>
              <a:rPr lang="en-IN" altLang="en-US"/>
              <a:t>What is valuable = value</a:t>
            </a:r>
          </a:p>
          <a:p>
            <a:pPr marL="0" indent="0">
              <a:buFont typeface="Symbol" pitchFamily="18" charset="2"/>
              <a:buNone/>
              <a:defRPr/>
            </a:pPr>
            <a:endParaRPr lang="en-IN" altLang="en-US"/>
          </a:p>
          <a:p>
            <a:pPr marL="0" indent="0">
              <a:buFont typeface="Symbol" pitchFamily="18" charset="2"/>
              <a:buNone/>
              <a:defRPr/>
            </a:pPr>
            <a:r>
              <a:rPr lang="en-IN" altLang="en-US"/>
              <a:t>The context is always the larger order</a:t>
            </a:r>
          </a:p>
          <a:p>
            <a:pPr marL="0" indent="0">
              <a:buFont typeface="Symbol" pitchFamily="18" charset="2"/>
              <a:buNone/>
              <a:defRPr/>
            </a:pPr>
            <a:r>
              <a:rPr lang="en-IN" altLang="en-US"/>
              <a:t>Value of a unit is definite</a:t>
            </a:r>
          </a:p>
          <a:p>
            <a:pPr marL="0" indent="0">
              <a:buFont typeface="Symbol" pitchFamily="18" charset="2"/>
              <a:buNone/>
              <a:defRPr/>
            </a:pPr>
            <a:endParaRPr lang="en-IN" altLang="en-US"/>
          </a:p>
          <a:p>
            <a:pPr marL="0" indent="0">
              <a:buFont typeface="Symbol" pitchFamily="18" charset="2"/>
              <a:buNone/>
              <a:defRPr/>
            </a:pPr>
            <a:r>
              <a:rPr lang="en-IN" altLang="en-US"/>
              <a:t>The value of a unit is also referred to as its role</a:t>
            </a:r>
          </a:p>
          <a:p>
            <a:pPr marL="0" indent="0">
              <a:buFont typeface="Symbol" pitchFamily="18" charset="2"/>
              <a:buNone/>
              <a:defRPr/>
            </a:pPr>
            <a:r>
              <a:rPr lang="en-IN" altLang="en-US"/>
              <a:t>Thus, the role of chalk is to write on the blackboard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29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1">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2291">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91">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291">
                                            <p:txEl>
                                              <p:pRg st="12" end="1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2291">
                                            <p:txEl>
                                              <p:pRg st="14" end="1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291">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B8BDB94B-81E9-4273-A873-A767D121CE0C}"/>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Can Values be Taught?</a:t>
            </a:r>
            <a:endParaRPr lang="en-US" altLang="en-US"/>
          </a:p>
        </p:txBody>
      </p:sp>
      <p:sp>
        <p:nvSpPr>
          <p:cNvPr id="58371" name="Text Placeholder 2">
            <a:extLst>
              <a:ext uri="{FF2B5EF4-FFF2-40B4-BE49-F238E27FC236}">
                <a16:creationId xmlns:a16="http://schemas.microsoft.com/office/drawing/2014/main" id="{94F14295-AA5A-43F9-A5A5-4B2B49889FA2}"/>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lang="en-IN" altLang="en-US"/>
              <a:t>One of the </a:t>
            </a:r>
            <a:r>
              <a:rPr lang="en-IN" altLang="en-US" b="1"/>
              <a:t>misconceptions</a:t>
            </a:r>
            <a:r>
              <a:rPr lang="en-IN" altLang="en-US"/>
              <a:t> has been that </a:t>
            </a:r>
          </a:p>
          <a:p>
            <a:pPr marL="0" indent="0">
              <a:buFont typeface="Symbol" pitchFamily="18" charset="2"/>
              <a:buNone/>
            </a:pPr>
            <a:r>
              <a:rPr lang="en-IN" altLang="en-US"/>
              <a:t>“values cannot be taught, they are caught”</a:t>
            </a:r>
          </a:p>
          <a:p>
            <a:pPr marL="0" indent="0">
              <a:buFont typeface="Symbol" pitchFamily="18" charset="2"/>
              <a:buNone/>
            </a:pPr>
            <a:endParaRPr lang="en-IN" altLang="en-US"/>
          </a:p>
          <a:p>
            <a:pPr marL="0" indent="0">
              <a:buFont typeface="Symbol" pitchFamily="18" charset="2"/>
              <a:buNone/>
            </a:pPr>
            <a:r>
              <a:rPr lang="en-IN" altLang="en-US"/>
              <a:t>Of course, values are inspired and reinforced in institutions by people who are living models of human values</a:t>
            </a:r>
          </a:p>
          <a:p>
            <a:pPr marL="0" indent="0">
              <a:buFont typeface="Symbol" pitchFamily="18" charset="2"/>
              <a:buNone/>
            </a:pPr>
            <a:endParaRPr lang="en-IN" altLang="en-US"/>
          </a:p>
          <a:p>
            <a:pPr marL="0" indent="0">
              <a:buFont typeface="Symbol" pitchFamily="18" charset="2"/>
              <a:buNone/>
            </a:pPr>
            <a:r>
              <a:rPr lang="en-IN" altLang="en-US"/>
              <a:t>From the experiments in the last 15 years in mainstream education, it is clear that:</a:t>
            </a:r>
          </a:p>
          <a:p>
            <a:pPr marL="0" indent="0">
              <a:buFont typeface="Symbol" pitchFamily="18" charset="2"/>
              <a:buNone/>
            </a:pPr>
            <a:endParaRPr lang="en-IN" altLang="en-US" b="1"/>
          </a:p>
          <a:p>
            <a:pPr marL="0" indent="0">
              <a:buFont typeface="Symbol" pitchFamily="18" charset="2"/>
              <a:buNone/>
            </a:pPr>
            <a:r>
              <a:rPr lang="en-IN" altLang="en-US" b="1"/>
              <a:t>Human values can be taught</a:t>
            </a:r>
            <a:r>
              <a:rPr lang="en-IN" altLang="en-US"/>
              <a:t>!</a:t>
            </a:r>
          </a:p>
          <a:p>
            <a:pPr lvl="2"/>
            <a:r>
              <a:rPr lang="en-IN" altLang="en-US"/>
              <a:t>Youth, regardless of their background, find it interesting when it is shared as a proposal 									(rather than a set of instructions or do’s and don’ts).</a:t>
            </a:r>
          </a:p>
          <a:p>
            <a:pPr lvl="2"/>
            <a:r>
              <a:rPr lang="en-IN" altLang="en-US"/>
              <a:t>They are able to explore into the proposals, discover the </a:t>
            </a:r>
            <a:r>
              <a:rPr lang="en-IN" altLang="en-US" b="1"/>
              <a:t>values intrinsic in them</a:t>
            </a:r>
          </a:p>
          <a:p>
            <a:pPr lvl="2"/>
            <a:r>
              <a:rPr lang="en-IN" altLang="en-US" b="1"/>
              <a:t>Self-exploration </a:t>
            </a:r>
            <a:r>
              <a:rPr lang="en-IN" altLang="en-US"/>
              <a:t>is an effective means of </a:t>
            </a:r>
            <a:r>
              <a:rPr lang="en-IN" altLang="en-US" b="1"/>
              <a:t>self-evolution</a:t>
            </a:r>
            <a:r>
              <a:rPr lang="en-IN" altLang="en-US"/>
              <a:t>. There is significant perceptional transformation in those exploring seriously.</a:t>
            </a:r>
          </a:p>
        </p:txBody>
      </p:sp>
      <p:sp>
        <p:nvSpPr>
          <p:cNvPr id="2" name="Multiply 77">
            <a:extLst>
              <a:ext uri="{FF2B5EF4-FFF2-40B4-BE49-F238E27FC236}">
                <a16:creationId xmlns:a16="http://schemas.microsoft.com/office/drawing/2014/main" id="{E21E51B9-61D7-40FC-8E9F-B5B783D95B5D}"/>
              </a:ext>
            </a:extLst>
          </p:cNvPr>
          <p:cNvSpPr/>
          <p:nvPr/>
        </p:nvSpPr>
        <p:spPr bwMode="auto">
          <a:xfrm>
            <a:off x="6858000" y="685800"/>
            <a:ext cx="609600" cy="7620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prstClr val="white"/>
              </a:solidFill>
            </a:endParaRPr>
          </a:p>
        </p:txBody>
      </p:sp>
      <p:sp>
        <p:nvSpPr>
          <p:cNvPr id="58373" name="TextBox 8">
            <a:extLst>
              <a:ext uri="{FF2B5EF4-FFF2-40B4-BE49-F238E27FC236}">
                <a16:creationId xmlns:a16="http://schemas.microsoft.com/office/drawing/2014/main" id="{0AA6147C-1A94-4CA8-936E-2D4C654F81DB}"/>
              </a:ext>
            </a:extLst>
          </p:cNvPr>
          <p:cNvSpPr txBox="1">
            <a:spLocks noChangeArrowheads="1"/>
          </p:cNvSpPr>
          <p:nvPr/>
        </p:nvSpPr>
        <p:spPr bwMode="auto">
          <a:xfrm>
            <a:off x="6858000" y="3505200"/>
            <a:ext cx="533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a:solidFill>
                  <a:srgbClr val="000000"/>
                </a:solidFill>
              </a:rPr>
              <a: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1">
            <a:extLst>
              <a:ext uri="{FF2B5EF4-FFF2-40B4-BE49-F238E27FC236}">
                <a16:creationId xmlns:a16="http://schemas.microsoft.com/office/drawing/2014/main" id="{CE86B5DA-40AA-4F24-BA47-690B49C2419B}"/>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Shouldn’t the course on UHV be taught through practical exercises or short stories or case studies of great people, in place of classroom teaching? By classroom teaching, students will only mug up the content and reproduce in the examination. This will not bring any transformation in their life.</a:t>
            </a:r>
          </a:p>
          <a:p>
            <a:endParaRPr lang="en-US" altLang="en-US"/>
          </a:p>
          <a:p>
            <a:endParaRPr lang="en-US" altLang="en-US"/>
          </a:p>
          <a:p>
            <a:endParaRPr lang="en-US" altLang="en-US"/>
          </a:p>
        </p:txBody>
      </p:sp>
      <p:sp>
        <p:nvSpPr>
          <p:cNvPr id="59395" name="Content Placeholder 2">
            <a:extLst>
              <a:ext uri="{FF2B5EF4-FFF2-40B4-BE49-F238E27FC236}">
                <a16:creationId xmlns:a16="http://schemas.microsoft.com/office/drawing/2014/main" id="{D596B146-F215-40E5-B4B6-17CACC9F21BB}"/>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When a child is self-exploring, it is essential to give them proposals about basic, underlying principles</a:t>
            </a:r>
          </a:p>
          <a:p>
            <a:pPr marL="0" indent="0">
              <a:buFont typeface="Arial" panose="020B0604020202020204" pitchFamily="34" charset="0"/>
              <a:buNone/>
            </a:pPr>
            <a:r>
              <a:rPr lang="en-US" altLang="en-US"/>
              <a:t>Help them to explore within, find out for themselves</a:t>
            </a:r>
            <a:br>
              <a:rPr lang="en-US" altLang="en-US"/>
            </a:br>
            <a:r>
              <a:rPr lang="en-US" altLang="en-US"/>
              <a:t>Answer their questions, clarify</a:t>
            </a:r>
          </a:p>
          <a:p>
            <a:pPr marL="0" indent="0">
              <a:buFont typeface="Arial" panose="020B0604020202020204" pitchFamily="34" charset="0"/>
              <a:buNone/>
            </a:pPr>
            <a:r>
              <a:rPr lang="en-US" altLang="en-US"/>
              <a:t>Provide a conducive environment</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We do have practice sessions</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Live examples</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With that it is certainly a good idea to introduce stories… particularly when the child is imitating (as in primary education)</a:t>
            </a:r>
          </a:p>
        </p:txBody>
      </p:sp>
      <p:sp>
        <p:nvSpPr>
          <p:cNvPr id="59396" name="Title 3">
            <a:extLst>
              <a:ext uri="{FF2B5EF4-FFF2-40B4-BE49-F238E27FC236}">
                <a16:creationId xmlns:a16="http://schemas.microsoft.com/office/drawing/2014/main" id="{FEEE3C63-A5C3-4136-8E00-EB857D756891}"/>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4: </a:t>
            </a:r>
            <a:r>
              <a:rPr lang="en-US" altLang="en-US"/>
              <a:t>Teaching of Human Values	Response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1">
            <a:extLst>
              <a:ext uri="{FF2B5EF4-FFF2-40B4-BE49-F238E27FC236}">
                <a16:creationId xmlns:a16="http://schemas.microsoft.com/office/drawing/2014/main" id="{5C0A2972-B46F-42A2-93B5-6F12FF2C0FA0}"/>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Shouldn’t the course on UHV be taught through practical exercises or short stories or case studies of great people, in place of classroom teaching? By classroom teaching, students will only mug up the content and reproduce in the examination. This will not bring any transformation in their life.</a:t>
            </a:r>
          </a:p>
          <a:p>
            <a:endParaRPr lang="en-US" altLang="en-US"/>
          </a:p>
          <a:p>
            <a:endParaRPr lang="en-US" altLang="en-US"/>
          </a:p>
          <a:p>
            <a:endParaRPr lang="en-US" altLang="en-US"/>
          </a:p>
        </p:txBody>
      </p:sp>
      <p:sp>
        <p:nvSpPr>
          <p:cNvPr id="52227" name="Content Placeholder 2">
            <a:extLst>
              <a:ext uri="{FF2B5EF4-FFF2-40B4-BE49-F238E27FC236}">
                <a16:creationId xmlns:a16="http://schemas.microsoft.com/office/drawing/2014/main" id="{786DAD7B-5049-467D-ADD9-4E64D0C70188}"/>
              </a:ext>
            </a:extLst>
          </p:cNvPr>
          <p:cNvSpPr>
            <a:spLocks noGrp="1"/>
          </p:cNvSpPr>
          <p:nvPr>
            <p:ph sz="half" idx="2"/>
          </p:nvPr>
        </p:nvSpPr>
        <p:spPr bwMode="auto">
          <a:xfrm>
            <a:off x="6210300" y="609600"/>
            <a:ext cx="5981700" cy="5943600"/>
          </a:xfrm>
        </p:spPr>
        <p:txBody>
          <a:bodyPr vert="horz" wrap="square" lIns="91440" tIns="45720" rIns="91440" bIns="45720" numCol="1" anchor="t" anchorCtr="0" compatLnSpc="1">
            <a:prstTxWarp prst="textNoShape">
              <a:avLst/>
            </a:prstTxWarp>
          </a:bodyPr>
          <a:lstStyle/>
          <a:p>
            <a:pPr>
              <a:defRPr/>
            </a:pPr>
            <a:r>
              <a:rPr lang="en-US" altLang="en-US" dirty="0"/>
              <a:t>There are two parts to this process:</a:t>
            </a:r>
          </a:p>
          <a:p>
            <a:pPr marL="0" indent="0">
              <a:buFont typeface="Arial" panose="020B0604020202020204" pitchFamily="34" charset="0"/>
              <a:buNone/>
              <a:defRPr/>
            </a:pPr>
            <a:r>
              <a:rPr lang="en-US" altLang="en-US" dirty="0"/>
              <a:t>One, to grasp the proposal which states the basic principle about life.</a:t>
            </a:r>
          </a:p>
          <a:p>
            <a:pPr marL="0" indent="0">
              <a:buFont typeface="Arial" panose="020B0604020202020204" pitchFamily="34" charset="0"/>
              <a:buNone/>
              <a:defRPr/>
            </a:pPr>
            <a:r>
              <a:rPr lang="en-US" altLang="en-US" dirty="0"/>
              <a:t>Secondly, to verify and validate in one’s living. </a:t>
            </a:r>
          </a:p>
          <a:p>
            <a:pPr marL="0" indent="0">
              <a:buFont typeface="Arial" panose="020B0604020202020204" pitchFamily="34" charset="0"/>
              <a:buNone/>
              <a:defRPr/>
            </a:pPr>
            <a:r>
              <a:rPr lang="en-US" altLang="en-US" dirty="0"/>
              <a:t>And both are necessary. </a:t>
            </a:r>
          </a:p>
          <a:p>
            <a:pPr marL="0" indent="0">
              <a:buFont typeface="Arial" panose="020B0604020202020204" pitchFamily="34" charset="0"/>
              <a:buNone/>
              <a:defRPr/>
            </a:pPr>
            <a:r>
              <a:rPr lang="en-US" altLang="en-US" dirty="0"/>
              <a:t>So, we need to enable our teaching methodology to include both, and not leave the second part.</a:t>
            </a:r>
          </a:p>
          <a:p>
            <a:pPr marL="0" indent="0">
              <a:buFont typeface="Arial" panose="020B0604020202020204" pitchFamily="34" charset="0"/>
              <a:buNone/>
              <a:defRPr/>
            </a:pPr>
            <a:r>
              <a:rPr lang="en-US" altLang="en-US" dirty="0"/>
              <a:t>Practical exercises are already included.</a:t>
            </a:r>
          </a:p>
          <a:p>
            <a:pPr marL="0" indent="0">
              <a:buFont typeface="Arial" panose="020B0604020202020204" pitchFamily="34" charset="0"/>
              <a:buNone/>
              <a:defRPr/>
            </a:pPr>
            <a:r>
              <a:rPr lang="en-US" altLang="en-US" dirty="0"/>
              <a:t>We can of course include short stories or case studies of great people too. But we have to ensure that the content is grasped clearly. There is always a probability that the stories or memoirs of great men give some otherwise conclusions too.</a:t>
            </a:r>
          </a:p>
        </p:txBody>
      </p:sp>
      <p:sp>
        <p:nvSpPr>
          <p:cNvPr id="60420" name="Title 3">
            <a:extLst>
              <a:ext uri="{FF2B5EF4-FFF2-40B4-BE49-F238E27FC236}">
                <a16:creationId xmlns:a16="http://schemas.microsoft.com/office/drawing/2014/main" id="{ECF3E558-1F49-496C-ACCB-C90943FF602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4: </a:t>
            </a:r>
            <a:r>
              <a:rPr lang="en-US" altLang="en-US"/>
              <a:t>Teaching of Human Values	Response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1">
            <a:extLst>
              <a:ext uri="{FF2B5EF4-FFF2-40B4-BE49-F238E27FC236}">
                <a16:creationId xmlns:a16="http://schemas.microsoft.com/office/drawing/2014/main" id="{520F1337-4E02-455D-8085-815505D6CA4A}"/>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Students already are not interested in studies. Many of them are sent forcibly for studies. And now we are adding one more course. Is it justifiable?</a:t>
            </a:r>
          </a:p>
          <a:p>
            <a:endParaRPr lang="en-US" altLang="en-US"/>
          </a:p>
          <a:p>
            <a:endParaRPr lang="en-US" altLang="en-US"/>
          </a:p>
          <a:p>
            <a:r>
              <a:rPr lang="en-US" altLang="en-US"/>
              <a:t>Are young students mature enough to sit through lectures like this and grasp these values?</a:t>
            </a:r>
          </a:p>
          <a:p>
            <a:endParaRPr lang="en-US" altLang="en-US"/>
          </a:p>
        </p:txBody>
      </p:sp>
      <p:sp>
        <p:nvSpPr>
          <p:cNvPr id="3" name="Content Placeholder 2">
            <a:extLst>
              <a:ext uri="{FF2B5EF4-FFF2-40B4-BE49-F238E27FC236}">
                <a16:creationId xmlns:a16="http://schemas.microsoft.com/office/drawing/2014/main" id="{55F0BB84-7905-4004-927A-F92C32E6DD08}"/>
              </a:ext>
            </a:extLst>
          </p:cNvPr>
          <p:cNvSpPr>
            <a:spLocks noGrp="1"/>
          </p:cNvSpPr>
          <p:nvPr>
            <p:ph sz="half" idx="2"/>
          </p:nvPr>
        </p:nvSpPr>
        <p:spPr>
          <a:xfrm>
            <a:off x="6210300" y="609600"/>
            <a:ext cx="5981700" cy="5943600"/>
          </a:xfrm>
        </p:spPr>
        <p:txBody>
          <a:bodyPr/>
          <a:lstStyle/>
          <a:p>
            <a:pPr marL="0" indent="0">
              <a:buFont typeface="Arial" panose="020B0604020202020204" pitchFamily="34" charset="0"/>
              <a:buNone/>
              <a:defRPr/>
            </a:pPr>
            <a:r>
              <a:rPr lang="en-US" dirty="0"/>
              <a:t>That’s why we need to include such subjects which can help them relate better to education. Students lose interest in studies when they are not able to relate the studies to their life and happiness.</a:t>
            </a:r>
          </a:p>
          <a:p>
            <a:pPr>
              <a:defRPr/>
            </a:pPr>
            <a:endParaRPr lang="en-US" dirty="0"/>
          </a:p>
          <a:p>
            <a:pPr marL="0" indent="0">
              <a:buFont typeface="Arial" panose="020B0604020202020204" pitchFamily="34" charset="0"/>
              <a:buNone/>
              <a:defRPr/>
            </a:pPr>
            <a:r>
              <a:rPr lang="en-US" dirty="0"/>
              <a:t>Yes. Students are very much in a position to explore if the content is proposed through a process of dialogue.</a:t>
            </a:r>
          </a:p>
        </p:txBody>
      </p:sp>
      <p:sp>
        <p:nvSpPr>
          <p:cNvPr id="61444" name="Title 3">
            <a:extLst>
              <a:ext uri="{FF2B5EF4-FFF2-40B4-BE49-F238E27FC236}">
                <a16:creationId xmlns:a16="http://schemas.microsoft.com/office/drawing/2014/main" id="{5DF45B1B-1B33-4CF4-8C42-6EE6A3AC6D61}"/>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5: </a:t>
            </a:r>
            <a:r>
              <a:rPr lang="en-US" altLang="en-US"/>
              <a:t>Teaching of Human Values	Response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1">
            <a:extLst>
              <a:ext uri="{FF2B5EF4-FFF2-40B4-BE49-F238E27FC236}">
                <a16:creationId xmlns:a16="http://schemas.microsoft.com/office/drawing/2014/main" id="{6B0F455F-B977-469A-B7BF-1CC03BA5BC58}"/>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There is a vast generation gap between the teachers and students. How to teach this course creatively given this generation gap?</a:t>
            </a:r>
          </a:p>
          <a:p>
            <a:endParaRPr lang="en-US" altLang="en-US"/>
          </a:p>
          <a:p>
            <a:endParaRPr lang="en-US" altLang="en-US"/>
          </a:p>
          <a:p>
            <a:r>
              <a:rPr lang="en-US" altLang="en-US"/>
              <a:t>Today people only look for skills and not human values. Students have a feeling that if they care about such courses, they will be lagging professionally behind. Is it really possible to teach values in such a scenario?</a:t>
            </a:r>
          </a:p>
          <a:p>
            <a:endParaRPr lang="en-US" altLang="en-US"/>
          </a:p>
          <a:p>
            <a:r>
              <a:rPr lang="en-US" altLang="en-US"/>
              <a:t>How to manage the contradiction between focus on marks (for admission/placement) and importance of human values for life?</a:t>
            </a:r>
          </a:p>
          <a:p>
            <a:endParaRPr lang="en-US" altLang="en-US"/>
          </a:p>
        </p:txBody>
      </p:sp>
      <p:sp>
        <p:nvSpPr>
          <p:cNvPr id="62467" name="Content Placeholder 2">
            <a:extLst>
              <a:ext uri="{FF2B5EF4-FFF2-40B4-BE49-F238E27FC236}">
                <a16:creationId xmlns:a16="http://schemas.microsoft.com/office/drawing/2014/main" id="{9E7DE05E-14E6-40A6-95FF-1DC881DE5A38}"/>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The generation gap may be there in terms of living, but there is no gap in Natural Acceptance. We have to help the students reflect on their natural acceptance.</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Even in industries today, they are giving higher priority to teamwork. Further, we need to make it clear to the students that their basic aspiration is continuity of happiness and prosperity and not just the physical facility.</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To begin with they may feel that there is contradiction but, when they start working on human values, it is found that they become sincere towards their academics</a:t>
            </a:r>
          </a:p>
        </p:txBody>
      </p:sp>
      <p:sp>
        <p:nvSpPr>
          <p:cNvPr id="62468" name="Title 3">
            <a:extLst>
              <a:ext uri="{FF2B5EF4-FFF2-40B4-BE49-F238E27FC236}">
                <a16:creationId xmlns:a16="http://schemas.microsoft.com/office/drawing/2014/main" id="{131FC93D-6B20-4545-AE7D-767843BD580C}"/>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6: </a:t>
            </a:r>
            <a:r>
              <a:rPr lang="en-US" altLang="en-US"/>
              <a:t>Teaching of Human Values	Response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1">
            <a:extLst>
              <a:ext uri="{FF2B5EF4-FFF2-40B4-BE49-F238E27FC236}">
                <a16:creationId xmlns:a16="http://schemas.microsoft.com/office/drawing/2014/main" id="{4A5E6D4C-955C-4AC2-8908-81E0B0031547}"/>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What do we mean by universal here? Does it include all that has been said across the world?</a:t>
            </a:r>
          </a:p>
          <a:p>
            <a:endParaRPr lang="en-US" altLang="en-US"/>
          </a:p>
          <a:p>
            <a:endParaRPr lang="en-US" altLang="en-US"/>
          </a:p>
          <a:p>
            <a:endParaRPr lang="en-US" altLang="en-US"/>
          </a:p>
          <a:p>
            <a:endParaRPr lang="en-US" altLang="en-US"/>
          </a:p>
          <a:p>
            <a:r>
              <a:rPr lang="en-US" altLang="en-US"/>
              <a:t>We are saying that we do not have to assume anything as true or false, rather verify on one’s own right. Now how do we verify on our own right whether the earth revolves around the sun or the sun around the earth?  </a:t>
            </a:r>
          </a:p>
          <a:p>
            <a:endParaRPr lang="en-US" altLang="en-US"/>
          </a:p>
          <a:p>
            <a:endParaRPr lang="en-US" altLang="en-US"/>
          </a:p>
        </p:txBody>
      </p:sp>
      <p:sp>
        <p:nvSpPr>
          <p:cNvPr id="63491" name="Content Placeholder 2">
            <a:extLst>
              <a:ext uri="{FF2B5EF4-FFF2-40B4-BE49-F238E27FC236}">
                <a16:creationId xmlns:a16="http://schemas.microsoft.com/office/drawing/2014/main" id="{F513A54D-6FF7-41F7-9A90-9221E393D723}"/>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a:t>It includes the essence of all that has been said across the world for a happy and prosperous life, a happy and prosperous society.</a:t>
            </a:r>
          </a:p>
          <a:p>
            <a:pPr marL="0" indent="0">
              <a:buFont typeface="Arial" panose="020B0604020202020204" pitchFamily="34" charset="0"/>
              <a:buNone/>
            </a:pPr>
            <a:r>
              <a:rPr lang="en-US" altLang="en-US"/>
              <a:t>Universal means applicable to every human being in all time and all place. </a:t>
            </a:r>
          </a:p>
          <a:p>
            <a:pPr marL="0" indent="0">
              <a:buFont typeface="Arial" panose="020B0604020202020204" pitchFamily="34" charset="0"/>
              <a:buNone/>
            </a:pPr>
            <a:endParaRPr lang="en-US" altLang="en-US"/>
          </a:p>
          <a:p>
            <a:pPr marL="0" indent="0">
              <a:buFont typeface="Arial" panose="020B0604020202020204" pitchFamily="34" charset="0"/>
              <a:buNone/>
            </a:pPr>
            <a:r>
              <a:rPr lang="en-US" altLang="en-US"/>
              <a:t>Essentially, we do need to verify what is the relationship of any activity (reality) with me, my life and happiness. </a:t>
            </a:r>
          </a:p>
          <a:p>
            <a:pPr marL="0" indent="0">
              <a:buFont typeface="Arial" panose="020B0604020202020204" pitchFamily="34" charset="0"/>
              <a:buNone/>
            </a:pPr>
            <a:r>
              <a:rPr lang="en-US" altLang="en-US"/>
              <a:t>Having verified this, then in the process of of fulfillment of this relationship, we can get the necessary information through observation or from others, (e.g. about earth, sun and their rotation). </a:t>
            </a:r>
          </a:p>
        </p:txBody>
      </p:sp>
      <p:sp>
        <p:nvSpPr>
          <p:cNvPr id="63492" name="Title 3">
            <a:extLst>
              <a:ext uri="{FF2B5EF4-FFF2-40B4-BE49-F238E27FC236}">
                <a16:creationId xmlns:a16="http://schemas.microsoft.com/office/drawing/2014/main" id="{96B3AE7E-EC32-475D-8E37-64B96CD8C372}"/>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Question(s) 7: </a:t>
            </a:r>
            <a:r>
              <a:rPr lang="en-US" altLang="en-US"/>
              <a:t>Basic Guidelines and Content of Value Education		Response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3">
            <a:extLst>
              <a:ext uri="{FF2B5EF4-FFF2-40B4-BE49-F238E27FC236}">
                <a16:creationId xmlns:a16="http://schemas.microsoft.com/office/drawing/2014/main" id="{F5504E04-C4A3-4E5A-9717-599AC99EDFAB}"/>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What is the difference between value and meaning</a:t>
            </a:r>
          </a:p>
        </p:txBody>
      </p:sp>
      <p:sp>
        <p:nvSpPr>
          <p:cNvPr id="64515" name="Content Placeholder 4">
            <a:extLst>
              <a:ext uri="{FF2B5EF4-FFF2-40B4-BE49-F238E27FC236}">
                <a16:creationId xmlns:a16="http://schemas.microsoft.com/office/drawing/2014/main" id="{1CB20184-CA6A-4BFF-BD07-5B74A9FA1E96}"/>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sz="2000"/>
              <a:t>There are four aspects:</a:t>
            </a:r>
          </a:p>
          <a:p>
            <a:pPr marL="0" indent="0">
              <a:buFont typeface="Arial" panose="020B0604020202020204" pitchFamily="34" charset="0"/>
              <a:buNone/>
            </a:pPr>
            <a:r>
              <a:rPr lang="en-IN" altLang="en-US" sz="2000"/>
              <a:t>1-words </a:t>
            </a:r>
            <a:r>
              <a:rPr lang="en-IN" altLang="en-US" sz="2000">
                <a:sym typeface="Wingdings" panose="05000000000000000000" pitchFamily="2" charset="2"/>
              </a:rPr>
              <a:t></a:t>
            </a:r>
            <a:r>
              <a:rPr lang="en-IN" altLang="en-US" sz="2000"/>
              <a:t> 2-meaning </a:t>
            </a:r>
            <a:r>
              <a:rPr lang="en-IN" altLang="en-US" sz="2000">
                <a:sym typeface="Wingdings" panose="05000000000000000000" pitchFamily="2" charset="2"/>
              </a:rPr>
              <a:t> 3-</a:t>
            </a:r>
            <a:r>
              <a:rPr lang="en-IN" altLang="en-US" sz="2000"/>
              <a:t>seeing the reality </a:t>
            </a:r>
          </a:p>
          <a:p>
            <a:pPr marL="0" indent="0">
              <a:buFont typeface="Arial" panose="020B0604020202020204" pitchFamily="34" charset="0"/>
              <a:buNone/>
            </a:pPr>
            <a:r>
              <a:rPr lang="en-IN" altLang="en-US" sz="2000">
                <a:sym typeface="Wingdings" panose="05000000000000000000" pitchFamily="2" charset="2"/>
              </a:rPr>
              <a:t></a:t>
            </a:r>
            <a:r>
              <a:rPr lang="en-IN" altLang="en-US" sz="2000"/>
              <a:t> 4-seeing the reality in completeness</a:t>
            </a:r>
          </a:p>
          <a:p>
            <a:pPr marL="0" indent="0">
              <a:buFont typeface="Arial" panose="020B0604020202020204" pitchFamily="34" charset="0"/>
              <a:buNone/>
            </a:pPr>
            <a:endParaRPr lang="en-IN" altLang="en-US" sz="2000"/>
          </a:p>
          <a:p>
            <a:pPr marL="0" indent="0">
              <a:buFont typeface="Arial" panose="020B0604020202020204" pitchFamily="34" charset="0"/>
              <a:buNone/>
            </a:pPr>
            <a:r>
              <a:rPr lang="en-IN" altLang="en-US" sz="2000"/>
              <a:t>Meaning – description of certain aspect of a reality… </a:t>
            </a:r>
          </a:p>
          <a:p>
            <a:pPr marL="0" indent="0">
              <a:buFont typeface="Arial" panose="020B0604020202020204" pitchFamily="34" charset="0"/>
              <a:buNone/>
            </a:pPr>
            <a:endParaRPr lang="en-IN" altLang="en-US" sz="2000"/>
          </a:p>
          <a:p>
            <a:pPr marL="0" indent="0">
              <a:buFont typeface="Arial" panose="020B0604020202020204" pitchFamily="34" charset="0"/>
              <a:buNone/>
            </a:pPr>
            <a:r>
              <a:rPr lang="en-IN" altLang="en-US" sz="2000"/>
              <a:t>Value – the role of a reality at different levels</a:t>
            </a:r>
          </a:p>
          <a:p>
            <a:pPr marL="0" indent="0">
              <a:buFont typeface="Arial" panose="020B0604020202020204" pitchFamily="34" charset="0"/>
              <a:buNone/>
            </a:pPr>
            <a:endParaRPr lang="en-IN" altLang="en-US" sz="2000"/>
          </a:p>
          <a:p>
            <a:pPr marL="0" indent="0">
              <a:buFont typeface="Arial" panose="020B0604020202020204" pitchFamily="34" charset="0"/>
              <a:buNone/>
            </a:pPr>
            <a:r>
              <a:rPr lang="en-IN" altLang="en-US" sz="2000"/>
              <a:t>Value is relative to the context, the larger order</a:t>
            </a:r>
          </a:p>
          <a:p>
            <a:pPr marL="0" indent="0">
              <a:buFont typeface="Arial" panose="020B0604020202020204" pitchFamily="34" charset="0"/>
              <a:buNone/>
            </a:pPr>
            <a:r>
              <a:rPr lang="en-IN" altLang="en-US" sz="2000"/>
              <a:t>Value of human being as an individual</a:t>
            </a:r>
          </a:p>
          <a:p>
            <a:pPr marL="0" indent="0">
              <a:buFont typeface="Arial" panose="020B0604020202020204" pitchFamily="34" charset="0"/>
              <a:buNone/>
            </a:pPr>
            <a:r>
              <a:rPr lang="en-IN" altLang="en-US" sz="2000"/>
              <a:t>Value of human being in family</a:t>
            </a:r>
          </a:p>
          <a:p>
            <a:pPr marL="0" indent="0">
              <a:buFont typeface="Arial" panose="020B0604020202020204" pitchFamily="34" charset="0"/>
              <a:buNone/>
            </a:pPr>
            <a:r>
              <a:rPr lang="en-IN" altLang="en-US" sz="2000"/>
              <a:t>Value of human being in society, etc.</a:t>
            </a:r>
          </a:p>
          <a:p>
            <a:pPr marL="0" indent="0">
              <a:buFont typeface="Arial" panose="020B0604020202020204" pitchFamily="34" charset="0"/>
              <a:buNone/>
            </a:pPr>
            <a:r>
              <a:rPr lang="en-IN" altLang="en-US" sz="2000"/>
              <a:t>Value of human being in its completeness</a:t>
            </a:r>
          </a:p>
          <a:p>
            <a:pPr marL="0" indent="0">
              <a:buFont typeface="Arial" panose="020B0604020202020204" pitchFamily="34" charset="0"/>
              <a:buNone/>
            </a:pPr>
            <a:endParaRPr lang="en-IN" altLang="en-US" sz="1600"/>
          </a:p>
          <a:p>
            <a:pPr marL="0" indent="0">
              <a:buFont typeface="Arial" panose="020B0604020202020204" pitchFamily="34" charset="0"/>
              <a:buNone/>
            </a:pPr>
            <a:r>
              <a:rPr lang="en-IN" altLang="en-US" sz="2000"/>
              <a:t>Value is one of the aspects of the reality, so a meaning may indicate one of these value</a:t>
            </a:r>
          </a:p>
          <a:p>
            <a:pPr marL="0" indent="0">
              <a:buFont typeface="Arial" panose="020B0604020202020204" pitchFamily="34" charset="0"/>
              <a:buNone/>
            </a:pPr>
            <a:endParaRPr lang="en-IN" altLang="en-US" sz="2000"/>
          </a:p>
        </p:txBody>
      </p:sp>
      <p:sp>
        <p:nvSpPr>
          <p:cNvPr id="64516" name="Title 2">
            <a:extLst>
              <a:ext uri="{FF2B5EF4-FFF2-40B4-BE49-F238E27FC236}">
                <a16:creationId xmlns:a16="http://schemas.microsoft.com/office/drawing/2014/main" id="{989D67E1-CF62-46C1-A3D7-6261DA9D6D97}"/>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Additional Question					Response</a:t>
            </a:r>
          </a:p>
        </p:txBody>
      </p:sp>
      <p:cxnSp>
        <p:nvCxnSpPr>
          <p:cNvPr id="5" name="Straight Connector 4">
            <a:extLst>
              <a:ext uri="{FF2B5EF4-FFF2-40B4-BE49-F238E27FC236}">
                <a16:creationId xmlns:a16="http://schemas.microsoft.com/office/drawing/2014/main" id="{5BF0BAFC-CBDB-4167-8D29-07B0B3E04B94}"/>
              </a:ext>
            </a:extLst>
          </p:cNvPr>
          <p:cNvCxnSpPr/>
          <p:nvPr/>
        </p:nvCxnSpPr>
        <p:spPr>
          <a:xfrm>
            <a:off x="6096000" y="457200"/>
            <a:ext cx="0" cy="60960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1">
            <a:extLst>
              <a:ext uri="{FF2B5EF4-FFF2-40B4-BE49-F238E27FC236}">
                <a16:creationId xmlns:a16="http://schemas.microsoft.com/office/drawing/2014/main" id="{F985FC91-3753-4476-A99D-139CD45A293B}"/>
              </a:ext>
            </a:extLst>
          </p:cNvPr>
          <p:cNvSpPr>
            <a:spLocks noGrp="1" noChangeArrowheads="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IN" altLang="en-US"/>
              <a:t>All participants requested to respond to the poll</a:t>
            </a:r>
          </a:p>
          <a:p>
            <a:pPr marL="0" indent="0">
              <a:buFont typeface="Arial" panose="020B0604020202020204" pitchFamily="34" charset="0"/>
              <a:buNone/>
            </a:pPr>
            <a:endParaRPr lang="en-IN" altLang="en-US"/>
          </a:p>
          <a:p>
            <a:pPr marL="0" indent="0">
              <a:buFont typeface="Arial" panose="020B0604020202020204" pitchFamily="34" charset="0"/>
              <a:buNone/>
            </a:pPr>
            <a:r>
              <a:rPr lang="en-IN" altLang="en-US"/>
              <a:t>So far only 50% have responded</a:t>
            </a:r>
          </a:p>
        </p:txBody>
      </p:sp>
      <p:sp>
        <p:nvSpPr>
          <p:cNvPr id="65539" name="Content Placeholder 2">
            <a:extLst>
              <a:ext uri="{FF2B5EF4-FFF2-40B4-BE49-F238E27FC236}">
                <a16:creationId xmlns:a16="http://schemas.microsoft.com/office/drawing/2014/main" id="{DCCE6334-2150-4760-9349-E18C9E49D0FF}"/>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65540" name="Title 3">
            <a:extLst>
              <a:ext uri="{FF2B5EF4-FFF2-40B4-BE49-F238E27FC236}">
                <a16:creationId xmlns:a16="http://schemas.microsoft.com/office/drawing/2014/main" id="{E7E12F01-E798-405E-B0FC-CF0AEAE38C14}"/>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D31BF85F-CAAA-442D-A0D2-86DB4232745F}"/>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Universal Human Values</a:t>
            </a:r>
          </a:p>
        </p:txBody>
      </p:sp>
      <p:sp>
        <p:nvSpPr>
          <p:cNvPr id="3" name="Text Placeholder 2">
            <a:extLst>
              <a:ext uri="{FF2B5EF4-FFF2-40B4-BE49-F238E27FC236}">
                <a16:creationId xmlns:a16="http://schemas.microsoft.com/office/drawing/2014/main" id="{E04BB377-4B60-4388-803F-0D6A02203F7F}"/>
              </a:ext>
            </a:extLst>
          </p:cNvPr>
          <p:cNvSpPr>
            <a:spLocks noGrp="1"/>
          </p:cNvSpPr>
          <p:nvPr>
            <p:ph type="body" sz="quarter" idx="13"/>
          </p:nvPr>
        </p:nvSpPr>
        <p:spPr/>
        <p:txBody>
          <a:bodyPr/>
          <a:lstStyle/>
          <a:p>
            <a:pPr>
              <a:defRPr/>
            </a:pPr>
            <a:endParaRPr lang="en-IN"/>
          </a:p>
          <a:p>
            <a:pPr>
              <a:defRPr/>
            </a:pPr>
            <a:endParaRPr lang="en-IN"/>
          </a:p>
          <a:p>
            <a:pPr>
              <a:defRPr/>
            </a:pPr>
            <a:endParaRPr lang="en-IN"/>
          </a:p>
          <a:p>
            <a:pPr>
              <a:defRPr/>
            </a:pPr>
            <a:endParaRPr lang="en-IN"/>
          </a:p>
          <a:p>
            <a:pPr>
              <a:defRPr/>
            </a:pPr>
            <a:endParaRPr lang="en-IN"/>
          </a:p>
          <a:p>
            <a:pPr>
              <a:defRPr/>
            </a:pPr>
            <a:endParaRPr lang="en-IN"/>
          </a:p>
          <a:p>
            <a:pPr>
              <a:defRPr/>
            </a:pPr>
            <a:endParaRPr lang="en-IN"/>
          </a:p>
          <a:p>
            <a:pPr>
              <a:defRPr/>
            </a:pPr>
            <a:endParaRPr lang="en-IN"/>
          </a:p>
          <a:p>
            <a:pPr>
              <a:defRPr/>
            </a:pPr>
            <a:endParaRPr lang="en-IN"/>
          </a:p>
          <a:p>
            <a:pPr marL="0" indent="0">
              <a:buFont typeface="Symbol" pitchFamily="18" charset="2"/>
              <a:buNone/>
              <a:defRPr/>
            </a:pPr>
            <a:endParaRPr lang="en-IN"/>
          </a:p>
          <a:p>
            <a:pPr marL="0" indent="0">
              <a:buFont typeface="Symbol" pitchFamily="18" charset="2"/>
              <a:buNone/>
              <a:defRPr/>
            </a:pPr>
            <a:endParaRPr lang="en-IN"/>
          </a:p>
          <a:p>
            <a:pPr marL="0" indent="0">
              <a:buFont typeface="Symbol" pitchFamily="18" charset="2"/>
              <a:buNone/>
              <a:defRPr/>
            </a:pPr>
            <a:r>
              <a:rPr lang="en-IN"/>
              <a:t>Detailed discussion on universal human values is included in UHV-II FDP</a:t>
            </a:r>
          </a:p>
        </p:txBody>
      </p:sp>
      <p:graphicFrame>
        <p:nvGraphicFramePr>
          <p:cNvPr id="4" name="Table 4">
            <a:extLst>
              <a:ext uri="{FF2B5EF4-FFF2-40B4-BE49-F238E27FC236}">
                <a16:creationId xmlns:a16="http://schemas.microsoft.com/office/drawing/2014/main" id="{E0EA02EA-6900-4F0C-A957-23B012DE4AF2}"/>
              </a:ext>
            </a:extLst>
          </p:cNvPr>
          <p:cNvGraphicFramePr>
            <a:graphicFrameLocks noGrp="1"/>
          </p:cNvGraphicFramePr>
          <p:nvPr/>
        </p:nvGraphicFramePr>
        <p:xfrm>
          <a:off x="76200" y="609600"/>
          <a:ext cx="10134600" cy="3140074"/>
        </p:xfrm>
        <a:graphic>
          <a:graphicData uri="http://schemas.openxmlformats.org/drawingml/2006/table">
            <a:tbl>
              <a:tblPr firstRow="1" bandRow="1">
                <a:tableStyleId>{FABFCF23-3B69-468F-B69F-88F6DE6A72F2}</a:tableStyleId>
              </a:tblPr>
              <a:tblGrid>
                <a:gridCol w="2057400">
                  <a:extLst>
                    <a:ext uri="{9D8B030D-6E8A-4147-A177-3AD203B41FA5}">
                      <a16:colId xmlns:a16="http://schemas.microsoft.com/office/drawing/2014/main" val="20000"/>
                    </a:ext>
                  </a:extLst>
                </a:gridCol>
                <a:gridCol w="8077200">
                  <a:extLst>
                    <a:ext uri="{9D8B030D-6E8A-4147-A177-3AD203B41FA5}">
                      <a16:colId xmlns:a16="http://schemas.microsoft.com/office/drawing/2014/main" val="20001"/>
                    </a:ext>
                  </a:extLst>
                </a:gridCol>
              </a:tblGrid>
              <a:tr h="426806">
                <a:tc>
                  <a:txBody>
                    <a:bodyPr/>
                    <a:lstStyle/>
                    <a:p>
                      <a:r>
                        <a:rPr lang="en-IN" sz="2200" dirty="0">
                          <a:solidFill>
                            <a:schemeClr val="tx1"/>
                          </a:solidFill>
                          <a:latin typeface="Arial" panose="020B0604020202020204" pitchFamily="34" charset="0"/>
                          <a:cs typeface="Arial" panose="020B0604020202020204" pitchFamily="34" charset="0"/>
                        </a:rPr>
                        <a:t>Level</a:t>
                      </a:r>
                    </a:p>
                  </a:txBody>
                  <a:tcPr marT="45729" marB="45729"/>
                </a:tc>
                <a:tc>
                  <a:txBody>
                    <a:bodyPr/>
                    <a:lstStyle/>
                    <a:p>
                      <a:r>
                        <a:rPr lang="en-IN" sz="2200" dirty="0">
                          <a:solidFill>
                            <a:schemeClr val="tx1"/>
                          </a:solidFill>
                          <a:latin typeface="Arial" panose="020B0604020202020204" pitchFamily="34" charset="0"/>
                          <a:cs typeface="Arial" panose="020B0604020202020204" pitchFamily="34" charset="0"/>
                        </a:rPr>
                        <a:t>Participation (Values)</a:t>
                      </a:r>
                    </a:p>
                  </a:txBody>
                  <a:tcPr marT="45729" marB="45729"/>
                </a:tc>
                <a:extLst>
                  <a:ext uri="{0D108BD9-81ED-4DB2-BD59-A6C34878D82A}">
                    <a16:rowId xmlns:a16="http://schemas.microsoft.com/office/drawing/2014/main" val="10000"/>
                  </a:ext>
                </a:extLst>
              </a:tr>
              <a:tr h="426806">
                <a:tc>
                  <a:txBody>
                    <a:bodyPr/>
                    <a:lstStyle/>
                    <a:p>
                      <a:r>
                        <a:rPr lang="en-IN" sz="2200" dirty="0">
                          <a:solidFill>
                            <a:schemeClr val="tx1"/>
                          </a:solidFill>
                          <a:latin typeface="Arial" panose="020B0604020202020204" pitchFamily="34" charset="0"/>
                          <a:cs typeface="Arial" panose="020B0604020202020204" pitchFamily="34" charset="0"/>
                        </a:rPr>
                        <a:t>Individual</a:t>
                      </a:r>
                    </a:p>
                  </a:txBody>
                  <a:tcPr marT="45729" marB="45729"/>
                </a:tc>
                <a:tc>
                  <a:txBody>
                    <a:bodyPr/>
                    <a:lstStyle/>
                    <a:p>
                      <a:r>
                        <a:rPr lang="en-IN" sz="2200" dirty="0">
                          <a:solidFill>
                            <a:schemeClr val="tx1"/>
                          </a:solidFill>
                          <a:latin typeface="Arial" panose="020B0604020202020204" pitchFamily="34" charset="0"/>
                          <a:cs typeface="Arial" panose="020B0604020202020204" pitchFamily="34" charset="0"/>
                        </a:rPr>
                        <a:t>Happiness, peace, satisfaction and bliss</a:t>
                      </a:r>
                    </a:p>
                  </a:txBody>
                  <a:tcPr marT="45729" marB="45729"/>
                </a:tc>
                <a:extLst>
                  <a:ext uri="{0D108BD9-81ED-4DB2-BD59-A6C34878D82A}">
                    <a16:rowId xmlns:a16="http://schemas.microsoft.com/office/drawing/2014/main" val="10001"/>
                  </a:ext>
                </a:extLst>
              </a:tr>
              <a:tr h="762154">
                <a:tc>
                  <a:txBody>
                    <a:bodyPr/>
                    <a:lstStyle/>
                    <a:p>
                      <a:r>
                        <a:rPr lang="en-IN" sz="2200" dirty="0">
                          <a:solidFill>
                            <a:schemeClr val="tx1"/>
                          </a:solidFill>
                          <a:latin typeface="Arial" panose="020B0604020202020204" pitchFamily="34" charset="0"/>
                          <a:cs typeface="Arial" panose="020B0604020202020204" pitchFamily="34" charset="0"/>
                        </a:rPr>
                        <a:t>With other human beings</a:t>
                      </a:r>
                    </a:p>
                  </a:txBody>
                  <a:tcPr marT="45729" marB="45729"/>
                </a:tc>
                <a:tc>
                  <a:txBody>
                    <a:bodyPr/>
                    <a:lstStyle/>
                    <a:p>
                      <a:r>
                        <a:rPr lang="en-IN" sz="2200" dirty="0">
                          <a:solidFill>
                            <a:schemeClr val="tx1"/>
                          </a:solidFill>
                          <a:latin typeface="Arial" panose="020B0604020202020204" pitchFamily="34" charset="0"/>
                          <a:cs typeface="Arial" panose="020B0604020202020204" pitchFamily="34" charset="0"/>
                        </a:rPr>
                        <a:t>Trust, respect, affection, care, guidance, reverence, glory, gratitude, love + their expressed values</a:t>
                      </a:r>
                    </a:p>
                  </a:txBody>
                  <a:tcPr marT="45729" marB="45729"/>
                </a:tc>
                <a:extLst>
                  <a:ext uri="{0D108BD9-81ED-4DB2-BD59-A6C34878D82A}">
                    <a16:rowId xmlns:a16="http://schemas.microsoft.com/office/drawing/2014/main" val="10002"/>
                  </a:ext>
                </a:extLst>
              </a:tr>
              <a:tr h="762154">
                <a:tc>
                  <a:txBody>
                    <a:bodyPr/>
                    <a:lstStyle/>
                    <a:p>
                      <a:r>
                        <a:rPr lang="en-IN" sz="2200" dirty="0">
                          <a:solidFill>
                            <a:schemeClr val="tx1"/>
                          </a:solidFill>
                          <a:latin typeface="Arial" panose="020B0604020202020204" pitchFamily="34" charset="0"/>
                          <a:cs typeface="Arial" panose="020B0604020202020204" pitchFamily="34" charset="0"/>
                        </a:rPr>
                        <a:t>In societal order</a:t>
                      </a:r>
                    </a:p>
                  </a:txBody>
                  <a:tcPr marT="45729" marB="45729"/>
                </a:tc>
                <a:tc>
                  <a:txBody>
                    <a:bodyPr/>
                    <a:lstStyle/>
                    <a:p>
                      <a:r>
                        <a:rPr lang="en-IN" sz="2200" b="0" i="0" u="none" strike="noStrike" kern="1200" baseline="0" dirty="0">
                          <a:solidFill>
                            <a:schemeClr val="dk1"/>
                          </a:solidFill>
                          <a:latin typeface="Arial" panose="020B0604020202020204" pitchFamily="34" charset="0"/>
                          <a:ea typeface="+mn-ea"/>
                          <a:cs typeface="Arial" panose="020B0604020202020204" pitchFamily="34" charset="0"/>
                        </a:rPr>
                        <a:t>Perseverance, bravery, generosity, kindness, beneficence, compassion</a:t>
                      </a:r>
                      <a:endParaRPr lang="en-IN" sz="2200" dirty="0">
                        <a:solidFill>
                          <a:schemeClr val="tx1"/>
                        </a:solidFill>
                        <a:latin typeface="Arial" panose="020B0604020202020204" pitchFamily="34" charset="0"/>
                        <a:cs typeface="Arial" panose="020B0604020202020204" pitchFamily="34" charset="0"/>
                      </a:endParaRPr>
                    </a:p>
                  </a:txBody>
                  <a:tcPr marT="45729" marB="45729"/>
                </a:tc>
                <a:extLst>
                  <a:ext uri="{0D108BD9-81ED-4DB2-BD59-A6C34878D82A}">
                    <a16:rowId xmlns:a16="http://schemas.microsoft.com/office/drawing/2014/main" val="10003"/>
                  </a:ext>
                </a:extLst>
              </a:tr>
              <a:tr h="762154">
                <a:tc>
                  <a:txBody>
                    <a:bodyPr/>
                    <a:lstStyle/>
                    <a:p>
                      <a:r>
                        <a:rPr lang="en-IN" sz="2200" dirty="0">
                          <a:solidFill>
                            <a:schemeClr val="tx1"/>
                          </a:solidFill>
                          <a:latin typeface="Arial" panose="020B0604020202020204" pitchFamily="34" charset="0"/>
                          <a:cs typeface="Arial" panose="020B0604020202020204" pitchFamily="34" charset="0"/>
                        </a:rPr>
                        <a:t>With rest of Nature</a:t>
                      </a:r>
                    </a:p>
                  </a:txBody>
                  <a:tcPr marT="45729" marB="45729"/>
                </a:tc>
                <a:tc>
                  <a:txBody>
                    <a:bodyPr/>
                    <a:lstStyle/>
                    <a:p>
                      <a:r>
                        <a:rPr lang="en-IN" sz="2200" dirty="0">
                          <a:solidFill>
                            <a:schemeClr val="tx1"/>
                          </a:solidFill>
                          <a:latin typeface="Arial" panose="020B0604020202020204" pitchFamily="34" charset="0"/>
                          <a:cs typeface="Arial" panose="020B0604020202020204" pitchFamily="34" charset="0"/>
                        </a:rPr>
                        <a:t>Nurturing, protection, right utilisation</a:t>
                      </a:r>
                    </a:p>
                  </a:txBody>
                  <a:tcPr marT="45729" marB="45729"/>
                </a:tc>
                <a:extLst>
                  <a:ext uri="{0D108BD9-81ED-4DB2-BD59-A6C34878D82A}">
                    <a16:rowId xmlns:a16="http://schemas.microsoft.com/office/drawing/2014/main" val="10004"/>
                  </a:ext>
                </a:extLst>
              </a:tr>
            </a:tbl>
          </a:graphicData>
        </a:graphic>
      </p:graphicFrame>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Title 2">
            <a:extLst>
              <a:ext uri="{FF2B5EF4-FFF2-40B4-BE49-F238E27FC236}">
                <a16:creationId xmlns:a16="http://schemas.microsoft.com/office/drawing/2014/main" id="{5FC0E9C8-A8BC-41F5-B226-7024C4D34713}"/>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About this Material and Effort on Universal Human Values</a:t>
            </a:r>
          </a:p>
        </p:txBody>
      </p:sp>
      <p:sp>
        <p:nvSpPr>
          <p:cNvPr id="4" name="Text Placeholder 3">
            <a:extLst>
              <a:ext uri="{FF2B5EF4-FFF2-40B4-BE49-F238E27FC236}">
                <a16:creationId xmlns:a16="http://schemas.microsoft.com/office/drawing/2014/main" id="{A586422D-782D-4834-8958-D0E00B02A45A}"/>
              </a:ext>
            </a:extLst>
          </p:cNvPr>
          <p:cNvSpPr>
            <a:spLocks noGrp="1"/>
          </p:cNvSpPr>
          <p:nvPr>
            <p:ph type="body" sz="quarter" idx="13"/>
          </p:nvPr>
        </p:nvSpPr>
        <p:spPr/>
        <p:txBody>
          <a:bodyPr>
            <a:normAutofit fontScale="77500" lnSpcReduction="20000"/>
          </a:bodyPr>
          <a:lstStyle/>
          <a:p>
            <a:pPr marL="0" indent="0">
              <a:buFont typeface="Symbol" pitchFamily="18" charset="2"/>
              <a:buNone/>
              <a:defRPr/>
            </a:pPr>
            <a:r>
              <a:t>It has been prepared by UHV TEAM (uhv.org.in)</a:t>
            </a:r>
          </a:p>
          <a:p>
            <a:pPr marL="0" indent="0">
              <a:buFont typeface="Symbol" pitchFamily="18" charset="2"/>
              <a:buNone/>
              <a:defRPr/>
            </a:pPr>
            <a:endParaRPr/>
          </a:p>
          <a:p>
            <a:pPr marL="0" indent="0">
              <a:buFont typeface="Symbol" pitchFamily="18" charset="2"/>
              <a:buNone/>
              <a:defRPr/>
            </a:pPr>
            <a:r>
              <a:t>This work is licensed under CC0 1.0. </a:t>
            </a:r>
          </a:p>
          <a:p>
            <a:pPr marL="0" indent="0">
              <a:buFont typeface="Symbol" pitchFamily="18" charset="2"/>
              <a:buNone/>
              <a:defRPr/>
            </a:pPr>
            <a:r>
              <a:t>To view a copy of this license, please visit https://creativecommons.org/publicdomain/zero/1.0</a:t>
            </a:r>
          </a:p>
          <a:p>
            <a:pPr marL="0" indent="0">
              <a:buFont typeface="Symbol" pitchFamily="18" charset="2"/>
              <a:buNone/>
              <a:defRPr/>
            </a:pPr>
            <a:endParaRPr/>
          </a:p>
          <a:p>
            <a:pPr marL="0" indent="0">
              <a:buFont typeface="Symbol" pitchFamily="18" charset="2"/>
              <a:buNone/>
              <a:defRPr/>
            </a:pPr>
            <a:r>
              <a:t>We consider the efforts towards integrating value education in the present education system and moving towards holistic value-based education as a worthy mission for the wellbeing of all. In this spirit and to enable widespread usage, no royalty or fee is charged on this work.</a:t>
            </a:r>
          </a:p>
          <a:p>
            <a:pPr marL="0" indent="0">
              <a:buFont typeface="Symbol" pitchFamily="18" charset="2"/>
              <a:buNone/>
              <a:defRPr/>
            </a:pPr>
            <a:endParaRPr/>
          </a:p>
          <a:p>
            <a:pPr marL="0" indent="0">
              <a:buFont typeface="Symbol" pitchFamily="18" charset="2"/>
              <a:buNone/>
              <a:defRPr/>
            </a:pPr>
            <a:r>
              <a:t>We acknowledge, with deep gratitude, the existence, the entire nature and effort by generations of human beings for understanding and living by truth, love and compassion. The UHV effort is in continuation of this human tradition.</a:t>
            </a:r>
          </a:p>
          <a:p>
            <a:pPr marL="0" indent="0">
              <a:buFont typeface="Symbol" pitchFamily="18" charset="2"/>
              <a:buNone/>
              <a:defRPr/>
            </a:pPr>
            <a:endParaRPr/>
          </a:p>
          <a:p>
            <a:pPr marL="0" indent="0">
              <a:buFont typeface="Symbol" pitchFamily="18" charset="2"/>
              <a:buNone/>
              <a:defRPr/>
            </a:pPr>
            <a:r>
              <a:t>Guidelines for this effort and further efforts in this direction:</a:t>
            </a:r>
          </a:p>
          <a:p>
            <a:pPr lvl="1">
              <a:buFont typeface="Wingdings" pitchFamily="2" charset="2"/>
              <a:buNone/>
              <a:defRPr/>
            </a:pPr>
            <a:r>
              <a:rPr sz="2100"/>
              <a:t>1. Universal – the content must be universal – applicable to all human beings and be true at all times, in all places</a:t>
            </a:r>
          </a:p>
          <a:p>
            <a:pPr lvl="1">
              <a:buFont typeface="Wingdings" pitchFamily="2" charset="2"/>
              <a:buNone/>
              <a:defRPr/>
            </a:pPr>
            <a:r>
              <a:rPr>
                <a:solidFill>
                  <a:srgbClr val="FF0000"/>
                </a:solidFill>
              </a:rPr>
              <a:t>	Should not depend on sect, creed, nationality, race, gender, etc.</a:t>
            </a:r>
          </a:p>
          <a:p>
            <a:pPr lvl="1">
              <a:buFont typeface="Wingdings" pitchFamily="2" charset="2"/>
              <a:buNone/>
              <a:defRPr/>
            </a:pPr>
            <a:r>
              <a:t>2. Rational – the content must be amenable to logical reasoning</a:t>
            </a:r>
          </a:p>
          <a:p>
            <a:pPr lvl="1">
              <a:buFont typeface="Wingdings" pitchFamily="2" charset="2"/>
              <a:buNone/>
              <a:defRPr/>
            </a:pPr>
            <a:r>
              <a:rPr>
                <a:solidFill>
                  <a:srgbClr val="FF0000"/>
                </a:solidFill>
              </a:rPr>
              <a:t>	Should not be based on blind beliefs</a:t>
            </a:r>
          </a:p>
          <a:p>
            <a:pPr lvl="1">
              <a:buFont typeface="Wingdings" pitchFamily="2" charset="2"/>
              <a:buNone/>
              <a:defRPr/>
            </a:pPr>
            <a:r>
              <a:t>3. Verifiable – the student should be able to verify the values on his/her own right (on the basis of their natural acceptance and experiential validation)</a:t>
            </a:r>
          </a:p>
          <a:p>
            <a:pPr lvl="1">
              <a:buFont typeface="Wingdings" pitchFamily="2" charset="2"/>
              <a:buNone/>
              <a:defRPr/>
            </a:pPr>
            <a:r>
              <a:t>	</a:t>
            </a:r>
            <a:r>
              <a:rPr>
                <a:solidFill>
                  <a:srgbClr val="FF0000"/>
                </a:solidFill>
              </a:rPr>
              <a:t>Should not be asked to believe just because it is stated in the course</a:t>
            </a:r>
          </a:p>
          <a:p>
            <a:pPr lvl="1">
              <a:buFont typeface="Wingdings" pitchFamily="2" charset="2"/>
              <a:buNone/>
              <a:defRPr/>
            </a:pPr>
            <a:r>
              <a:t>4. Leading to Harmony – the values have to enable us to live in peace and harmony within our own self as well as with others (human being and rest of nature)</a:t>
            </a:r>
          </a:p>
          <a:p>
            <a:pPr lvl="1">
              <a:buFont typeface="Wingdings" pitchFamily="2" charset="2"/>
              <a:buNone/>
              <a:defRPr/>
            </a:pPr>
            <a:r>
              <a:t>	</a:t>
            </a:r>
            <a:r>
              <a:rPr>
                <a:solidFill>
                  <a:srgbClr val="FF0000"/>
                </a:solidFill>
              </a:rPr>
              <a:t>Should not lead to contradiction, differentiation, sectarianism, struggle, chaos, etc.</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5D0B01A0-556D-47A9-A68B-E6748AAE06F3}"/>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Human Value</a:t>
            </a:r>
            <a:endParaRPr lang="en-US" altLang="en-US"/>
          </a:p>
        </p:txBody>
      </p:sp>
      <p:sp>
        <p:nvSpPr>
          <p:cNvPr id="3" name="Text Placeholder 2">
            <a:extLst>
              <a:ext uri="{FF2B5EF4-FFF2-40B4-BE49-F238E27FC236}">
                <a16:creationId xmlns:a16="http://schemas.microsoft.com/office/drawing/2014/main" id="{9EDC9D0A-F0C8-45D5-B03F-0E62285B3E41}"/>
              </a:ext>
            </a:extLst>
          </p:cNvPr>
          <p:cNvSpPr>
            <a:spLocks noGrp="1"/>
          </p:cNvSpPr>
          <p:nvPr>
            <p:ph type="body" sz="quarter" idx="13"/>
          </p:nvPr>
        </p:nvSpPr>
        <p:spPr/>
        <p:txBody>
          <a:bodyPr>
            <a:normAutofit/>
          </a:bodyPr>
          <a:lstStyle/>
          <a:p>
            <a:pPr marL="0" indent="0">
              <a:buFont typeface="Symbol" pitchFamily="18" charset="2"/>
              <a:buNone/>
              <a:defRPr/>
            </a:pPr>
            <a:r>
              <a:rPr lang="en-IN" dirty="0"/>
              <a:t>Value / role of a human being is its participation in the larger order</a:t>
            </a:r>
          </a:p>
          <a:p>
            <a:pPr marL="228600" lvl="1" indent="0">
              <a:buFont typeface="Wingdings" pitchFamily="2" charset="2"/>
              <a:buNone/>
              <a:defRPr/>
            </a:pPr>
            <a:r>
              <a:rPr lang="en-IN" sz="2200" i="1" dirty="0"/>
              <a:t>E.g. My participation in the family defines my value in the family</a:t>
            </a:r>
          </a:p>
          <a:p>
            <a:pPr marL="228600" lvl="1" indent="0">
              <a:buFont typeface="Wingdings" pitchFamily="2" charset="2"/>
              <a:buNone/>
              <a:defRPr/>
            </a:pPr>
            <a:endParaRPr sz="1000" dirty="0"/>
          </a:p>
          <a:p>
            <a:pPr marL="228600" lvl="1" indent="0">
              <a:buFont typeface="Wingdings" pitchFamily="2" charset="2"/>
              <a:buNone/>
              <a:defRPr/>
            </a:pPr>
            <a:r>
              <a:rPr lang="en-IN" sz="2200" i="1" dirty="0"/>
              <a:t>For order in my family, what is valuable?</a:t>
            </a:r>
          </a:p>
          <a:p>
            <a:pPr marL="228600" lvl="1" indent="0">
              <a:buFont typeface="Wingdings" pitchFamily="2" charset="2"/>
              <a:buNone/>
              <a:defRPr/>
            </a:pPr>
            <a:r>
              <a:rPr lang="en-IN" sz="2200" i="1" dirty="0"/>
              <a:t>Behaviour with feeling of respect or feeling of disrespect?</a:t>
            </a:r>
          </a:p>
          <a:p>
            <a:pPr marL="228600" lvl="1" indent="0">
              <a:buFont typeface="Wingdings" pitchFamily="2" charset="2"/>
              <a:buNone/>
              <a:defRPr/>
            </a:pPr>
            <a:endParaRPr lang="en-IN" sz="1000" dirty="0"/>
          </a:p>
          <a:p>
            <a:pPr marL="228600" lvl="1" indent="0">
              <a:buFont typeface="Wingdings" pitchFamily="2" charset="2"/>
              <a:buNone/>
              <a:defRPr/>
            </a:pPr>
            <a:r>
              <a:rPr sz="2200" i="1" dirty="0"/>
              <a:t>I feel happy when I have a feeling of respect</a:t>
            </a:r>
          </a:p>
          <a:p>
            <a:pPr marL="228600" lvl="1" indent="0">
              <a:buFont typeface="Wingdings" pitchFamily="2" charset="2"/>
              <a:buNone/>
              <a:defRPr/>
            </a:pPr>
            <a:r>
              <a:rPr sz="2200" i="1" dirty="0"/>
              <a:t>The other feels happy when I express respect to him/her</a:t>
            </a:r>
            <a:endParaRPr sz="1000" i="1" dirty="0"/>
          </a:p>
          <a:p>
            <a:pPr marL="228600" lvl="1" indent="0">
              <a:buFont typeface="Wingdings" pitchFamily="2" charset="2"/>
              <a:buNone/>
              <a:defRPr/>
            </a:pPr>
            <a:endParaRPr lang="en-IN" sz="2200" i="1" dirty="0"/>
          </a:p>
          <a:p>
            <a:pPr marL="0" indent="0">
              <a:buFont typeface="Symbol" pitchFamily="18" charset="2"/>
              <a:buNone/>
              <a:defRPr/>
            </a:pPr>
            <a:r>
              <a:rPr lang="en-IN" dirty="0"/>
              <a:t>Living in accordance with human values with human being leads to mutual happiness, i.e.</a:t>
            </a:r>
          </a:p>
          <a:p>
            <a:pPr lvl="1">
              <a:defRPr/>
            </a:pPr>
            <a:r>
              <a:rPr lang="en-IN" dirty="0">
                <a:sym typeface="Wingdings" panose="05000000000000000000" pitchFamily="2" charset="2"/>
              </a:rPr>
              <a:t>Happiness in me</a:t>
            </a:r>
          </a:p>
          <a:p>
            <a:pPr lvl="1">
              <a:defRPr/>
            </a:pPr>
            <a:r>
              <a:rPr lang="en-IN" dirty="0">
                <a:sym typeface="Wingdings" panose="05000000000000000000" pitchFamily="2" charset="2"/>
              </a:rPr>
              <a:t>Happiness of the other human being</a:t>
            </a:r>
            <a:endParaRPr i="1" dirty="0"/>
          </a:p>
          <a:p>
            <a:pPr marL="0" indent="0">
              <a:buFont typeface="Symbol" pitchFamily="18" charset="2"/>
              <a:buNone/>
              <a:defRPr/>
            </a:pPr>
            <a:endParaRPr i="1" dirty="0"/>
          </a:p>
          <a:p>
            <a:pPr marL="0" indent="0">
              <a:buFont typeface="Symbol" pitchFamily="18" charset="2"/>
              <a:buNone/>
              <a:defRPr/>
            </a:pPr>
            <a:r>
              <a:rPr dirty="0"/>
              <a:t>Living in accordance with human values with rest of nature leads to mutual prosperity</a:t>
            </a:r>
          </a:p>
          <a:p>
            <a:pPr lvl="1">
              <a:defRPr/>
            </a:pPr>
            <a:r>
              <a:rPr dirty="0"/>
              <a:t>Feeling of prosperity in me</a:t>
            </a:r>
          </a:p>
          <a:p>
            <a:pPr lvl="1">
              <a:defRPr/>
            </a:pPr>
            <a:r>
              <a:rPr dirty="0"/>
              <a:t>The preservation of the rest of nature, i.e. its enrichment, protection and right utilisation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F7C01453-5C44-4EAE-A5F1-F76DDAE56F49}"/>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Understanding Human Values</a:t>
            </a:r>
            <a:endParaRPr lang="en-US" altLang="en-US"/>
          </a:p>
        </p:txBody>
      </p:sp>
      <p:sp>
        <p:nvSpPr>
          <p:cNvPr id="3" name="Text Placeholder 2">
            <a:extLst>
              <a:ext uri="{FF2B5EF4-FFF2-40B4-BE49-F238E27FC236}">
                <a16:creationId xmlns:a16="http://schemas.microsoft.com/office/drawing/2014/main" id="{591FBCF2-44F4-4DEB-82F6-F8591D24A73D}"/>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altLang="en-US" dirty="0"/>
              <a:t>In nature, every unit participates with every other unit in a mutually fulfilling manner</a:t>
            </a:r>
          </a:p>
          <a:p>
            <a:pPr marL="0" indent="0">
              <a:buFont typeface="Symbol" pitchFamily="18" charset="2"/>
              <a:buNone/>
            </a:pPr>
            <a:r>
              <a:rPr altLang="en-US" i="1" dirty="0"/>
              <a:t>	e.g. air nurtures plants and plants enrich air</a:t>
            </a:r>
          </a:p>
          <a:p>
            <a:pPr marL="0" indent="0">
              <a:buFont typeface="Symbol" pitchFamily="18" charset="2"/>
              <a:buNone/>
            </a:pPr>
            <a:endParaRPr altLang="en-US" i="1" dirty="0"/>
          </a:p>
          <a:p>
            <a:pPr marL="0" indent="0">
              <a:buFont typeface="Symbol" pitchFamily="18" charset="2"/>
              <a:buNone/>
            </a:pPr>
            <a:r>
              <a:rPr altLang="en-US" i="1" dirty="0"/>
              <a:t>Except for human being (who does not understand human values)</a:t>
            </a:r>
          </a:p>
          <a:p>
            <a:pPr marL="0" indent="0">
              <a:buFont typeface="Symbol" pitchFamily="18" charset="2"/>
              <a:buNone/>
            </a:pPr>
            <a:endParaRPr altLang="en-US" i="1" dirty="0"/>
          </a:p>
          <a:p>
            <a:pPr marL="0" indent="0">
              <a:buFont typeface="Symbol" pitchFamily="18" charset="2"/>
              <a:buNone/>
            </a:pPr>
            <a:r>
              <a:rPr altLang="en-US" dirty="0"/>
              <a:t>For a human being to live with human values, </a:t>
            </a:r>
          </a:p>
          <a:p>
            <a:pPr marL="0" indent="0">
              <a:buFont typeface="Symbol" pitchFamily="18" charset="2"/>
              <a:buNone/>
            </a:pPr>
            <a:r>
              <a:rPr altLang="en-US" dirty="0"/>
              <a:t>	s(he) has to understand human values</a:t>
            </a:r>
          </a:p>
          <a:p>
            <a:pPr marL="0" indent="0">
              <a:buFont typeface="Symbol" pitchFamily="18" charset="2"/>
              <a:buNone/>
            </a:pPr>
            <a:endParaRPr altLang="en-US" dirty="0"/>
          </a:p>
          <a:p>
            <a:pPr marL="917575" lvl="4" indent="0">
              <a:buFont typeface="Symbol" pitchFamily="18" charset="2"/>
              <a:buNone/>
            </a:pPr>
            <a:r>
              <a:rPr altLang="en-US" sz="2200" i="1" dirty="0"/>
              <a:t>e.g. for a human being to live with a feeling of respect s(he) has to understand the feeling of respect</a:t>
            </a:r>
          </a:p>
          <a:p>
            <a:pPr marL="0" indent="0">
              <a:buFont typeface="Symbol" pitchFamily="18" charset="2"/>
              <a:buNone/>
            </a:pPr>
            <a:endParaRPr altLang="en-US" i="1" dirty="0"/>
          </a:p>
          <a:p>
            <a:pPr marL="0" indent="0">
              <a:buFont typeface="Symbol" pitchFamily="18" charset="2"/>
              <a:buNone/>
            </a:pPr>
            <a:r>
              <a:rPr altLang="en-US" i="1" dirty="0"/>
              <a:t>To live with happiness, human beings need to understand human values</a:t>
            </a:r>
          </a:p>
          <a:p>
            <a:pPr marL="0" indent="0">
              <a:buFont typeface="Symbol" pitchFamily="18" charset="2"/>
              <a:buNone/>
            </a:pPr>
            <a:r>
              <a:rPr altLang="en-US" i="1" dirty="0"/>
              <a:t>They need to understand their participation</a:t>
            </a:r>
          </a:p>
          <a:p>
            <a:pPr marL="0" indent="0">
              <a:buFont typeface="Symbol" pitchFamily="18" charset="2"/>
              <a:buNone/>
            </a:pPr>
            <a:r>
              <a:rPr altLang="en-US" i="1" dirty="0"/>
              <a:t>They need to understand their role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63E0AC3E-AD0B-4B66-81F4-26115A805987}"/>
              </a:ext>
            </a:extLst>
          </p:cNvPr>
          <p:cNvSpPr>
            <a:spLocks noChangeAspect="1"/>
          </p:cNvSpPr>
          <p:nvPr/>
        </p:nvSpPr>
        <p:spPr>
          <a:xfrm>
            <a:off x="1577975" y="533400"/>
            <a:ext cx="3679825" cy="3679825"/>
          </a:xfrm>
          <a:prstGeom prst="ellipse">
            <a:avLst/>
          </a:prstGeom>
          <a:solidFill>
            <a:srgbClr val="B7B1A9"/>
          </a:solid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Oval 4">
            <a:extLst>
              <a:ext uri="{FF2B5EF4-FFF2-40B4-BE49-F238E27FC236}">
                <a16:creationId xmlns:a16="http://schemas.microsoft.com/office/drawing/2014/main" id="{D4A39620-57D0-45D1-B380-37D8E3ADF89D}"/>
              </a:ext>
            </a:extLst>
          </p:cNvPr>
          <p:cNvSpPr>
            <a:spLocks noChangeAspect="1"/>
          </p:cNvSpPr>
          <p:nvPr/>
        </p:nvSpPr>
        <p:spPr>
          <a:xfrm>
            <a:off x="2438400" y="762000"/>
            <a:ext cx="2667000" cy="2667000"/>
          </a:xfrm>
          <a:prstGeom prst="ellipse">
            <a:avLst/>
          </a:prstGeom>
          <a:solidFill>
            <a:srgbClr val="F2F2F2"/>
          </a:solid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Oval 5">
            <a:extLst>
              <a:ext uri="{FF2B5EF4-FFF2-40B4-BE49-F238E27FC236}">
                <a16:creationId xmlns:a16="http://schemas.microsoft.com/office/drawing/2014/main" id="{887F5F1D-894E-4DAC-9424-862DE8F5CBE8}"/>
              </a:ext>
            </a:extLst>
          </p:cNvPr>
          <p:cNvSpPr>
            <a:spLocks noChangeAspect="1"/>
          </p:cNvSpPr>
          <p:nvPr/>
        </p:nvSpPr>
        <p:spPr>
          <a:xfrm>
            <a:off x="2933700" y="838200"/>
            <a:ext cx="1981200" cy="1981200"/>
          </a:xfrm>
          <a:prstGeom prst="ellipse">
            <a:avLst/>
          </a:prstGeom>
          <a:solidFill>
            <a:schemeClr val="bg1"/>
          </a:solid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Oval 6">
            <a:extLst>
              <a:ext uri="{FF2B5EF4-FFF2-40B4-BE49-F238E27FC236}">
                <a16:creationId xmlns:a16="http://schemas.microsoft.com/office/drawing/2014/main" id="{D9C7B9CF-DE13-4689-9153-90B9921BA0BD}"/>
              </a:ext>
            </a:extLst>
          </p:cNvPr>
          <p:cNvSpPr/>
          <p:nvPr/>
        </p:nvSpPr>
        <p:spPr>
          <a:xfrm>
            <a:off x="4037013" y="1177925"/>
            <a:ext cx="685800" cy="685800"/>
          </a:xfrm>
          <a:prstGeom prst="ellipse">
            <a:avLst/>
          </a:prstGeom>
          <a:solidFill>
            <a:srgbClr val="F2F2F2"/>
          </a:solid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2534" name="TextBox 14">
            <a:extLst>
              <a:ext uri="{FF2B5EF4-FFF2-40B4-BE49-F238E27FC236}">
                <a16:creationId xmlns:a16="http://schemas.microsoft.com/office/drawing/2014/main" id="{0B362872-65C3-4013-9E71-B81119A0AC8E}"/>
              </a:ext>
            </a:extLst>
          </p:cNvPr>
          <p:cNvSpPr txBox="1">
            <a:spLocks noChangeArrowheads="1"/>
          </p:cNvSpPr>
          <p:nvPr/>
        </p:nvSpPr>
        <p:spPr bwMode="auto">
          <a:xfrm>
            <a:off x="5334000" y="685800"/>
            <a:ext cx="5334000" cy="1446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sz="2200" b="1"/>
              <a:t>Individual</a:t>
            </a:r>
          </a:p>
          <a:p>
            <a:pPr eaLnBrk="1" hangingPunct="1"/>
            <a:r>
              <a:rPr lang="en-IN" altLang="en-US" sz="2200"/>
              <a:t>I have a role within myself</a:t>
            </a:r>
          </a:p>
          <a:p>
            <a:pPr eaLnBrk="1" hangingPunct="1"/>
            <a:r>
              <a:rPr lang="en-IN" altLang="en-US" sz="2200"/>
              <a:t>(eg. ensuring happiness in the self and health in the body)</a:t>
            </a:r>
            <a:endParaRPr lang="en-US" altLang="en-US" sz="2200"/>
          </a:p>
        </p:txBody>
      </p:sp>
      <p:sp>
        <p:nvSpPr>
          <p:cNvPr id="14343" name="TextBox 20">
            <a:extLst>
              <a:ext uri="{FF2B5EF4-FFF2-40B4-BE49-F238E27FC236}">
                <a16:creationId xmlns:a16="http://schemas.microsoft.com/office/drawing/2014/main" id="{283F158F-74A7-45CE-977B-C463E998E9A9}"/>
              </a:ext>
            </a:extLst>
          </p:cNvPr>
          <p:cNvSpPr txBox="1">
            <a:spLocks noChangeArrowheads="1"/>
          </p:cNvSpPr>
          <p:nvPr/>
        </p:nvSpPr>
        <p:spPr bwMode="auto">
          <a:xfrm>
            <a:off x="5308600" y="2286000"/>
            <a:ext cx="5334000" cy="1446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sz="2200" b="1"/>
              <a:t>Family</a:t>
            </a:r>
          </a:p>
          <a:p>
            <a:pPr eaLnBrk="1" hangingPunct="1"/>
            <a:r>
              <a:rPr lang="en-IN" altLang="en-US" sz="2200"/>
              <a:t>I have a role in my family</a:t>
            </a:r>
          </a:p>
          <a:p>
            <a:pPr eaLnBrk="1" hangingPunct="1"/>
            <a:r>
              <a:rPr lang="en-IN" altLang="en-US" sz="2200"/>
              <a:t>(eg. ensuring feeling of relationship and prosperity)</a:t>
            </a:r>
            <a:endParaRPr lang="en-US" altLang="en-US" sz="2200"/>
          </a:p>
        </p:txBody>
      </p:sp>
      <p:sp>
        <p:nvSpPr>
          <p:cNvPr id="14344" name="TextBox 21">
            <a:extLst>
              <a:ext uri="{FF2B5EF4-FFF2-40B4-BE49-F238E27FC236}">
                <a16:creationId xmlns:a16="http://schemas.microsoft.com/office/drawing/2014/main" id="{CEDED2CB-A291-4274-9BFD-984C032454C8}"/>
              </a:ext>
            </a:extLst>
          </p:cNvPr>
          <p:cNvSpPr txBox="1">
            <a:spLocks noChangeArrowheads="1"/>
          </p:cNvSpPr>
          <p:nvPr/>
        </p:nvSpPr>
        <p:spPr bwMode="auto">
          <a:xfrm>
            <a:off x="5292725" y="3887788"/>
            <a:ext cx="5334000" cy="1446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sz="2200" b="1"/>
              <a:t>Society</a:t>
            </a:r>
          </a:p>
          <a:p>
            <a:pPr eaLnBrk="1" hangingPunct="1"/>
            <a:r>
              <a:rPr lang="en-IN" altLang="en-US" sz="2200"/>
              <a:t>I have a role in the society</a:t>
            </a:r>
          </a:p>
          <a:p>
            <a:pPr eaLnBrk="1" hangingPunct="1"/>
            <a:r>
              <a:rPr lang="en-IN" altLang="en-US" sz="2200"/>
              <a:t>(eg. to participate in social systems for ensuring justice, peace and harmony)</a:t>
            </a:r>
            <a:endParaRPr lang="en-US" altLang="en-US" sz="2200"/>
          </a:p>
        </p:txBody>
      </p:sp>
      <p:sp>
        <p:nvSpPr>
          <p:cNvPr id="14345" name="TextBox 22">
            <a:extLst>
              <a:ext uri="{FF2B5EF4-FFF2-40B4-BE49-F238E27FC236}">
                <a16:creationId xmlns:a16="http://schemas.microsoft.com/office/drawing/2014/main" id="{CC1EA062-DBEF-4208-8A90-DDC6637D84F4}"/>
              </a:ext>
            </a:extLst>
          </p:cNvPr>
          <p:cNvSpPr txBox="1">
            <a:spLocks noChangeArrowheads="1"/>
          </p:cNvSpPr>
          <p:nvPr/>
        </p:nvSpPr>
        <p:spPr bwMode="auto">
          <a:xfrm>
            <a:off x="5307013" y="5486400"/>
            <a:ext cx="5334000" cy="1108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sz="2200" b="1"/>
              <a:t>Nature/Existence</a:t>
            </a:r>
          </a:p>
          <a:p>
            <a:pPr eaLnBrk="1" hangingPunct="1"/>
            <a:r>
              <a:rPr lang="en-IN" altLang="en-US" sz="2200"/>
              <a:t>I have a role in nature/existence</a:t>
            </a:r>
          </a:p>
          <a:p>
            <a:pPr eaLnBrk="1" hangingPunct="1"/>
            <a:r>
              <a:rPr lang="en-IN" altLang="en-US" sz="2200"/>
              <a:t>(eg. mutual fulfilment with rest of nature)</a:t>
            </a:r>
            <a:endParaRPr lang="en-US" altLang="en-US" sz="2200"/>
          </a:p>
        </p:txBody>
      </p:sp>
      <p:cxnSp>
        <p:nvCxnSpPr>
          <p:cNvPr id="12" name="Straight Connector 11">
            <a:extLst>
              <a:ext uri="{FF2B5EF4-FFF2-40B4-BE49-F238E27FC236}">
                <a16:creationId xmlns:a16="http://schemas.microsoft.com/office/drawing/2014/main" id="{B14386FF-E030-47E2-9681-2D02CF6B7AFC}"/>
              </a:ext>
            </a:extLst>
          </p:cNvPr>
          <p:cNvCxnSpPr>
            <a:cxnSpLocks/>
            <a:stCxn id="7" idx="5"/>
            <a:endCxn id="22534" idx="1"/>
          </p:cNvCxnSpPr>
          <p:nvPr/>
        </p:nvCxnSpPr>
        <p:spPr>
          <a:xfrm flipV="1">
            <a:off x="4622800" y="1409700"/>
            <a:ext cx="711200" cy="354013"/>
          </a:xfrm>
          <a:prstGeom prst="line">
            <a:avLst/>
          </a:prstGeom>
          <a:ln w="254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EC4F2975-3215-4EED-B964-CFC48FF31758}"/>
              </a:ext>
            </a:extLst>
          </p:cNvPr>
          <p:cNvCxnSpPr>
            <a:cxnSpLocks/>
            <a:stCxn id="6" idx="5"/>
            <a:endCxn id="14343" idx="1"/>
          </p:cNvCxnSpPr>
          <p:nvPr/>
        </p:nvCxnSpPr>
        <p:spPr>
          <a:xfrm>
            <a:off x="4624388" y="2528888"/>
            <a:ext cx="684212" cy="48101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D640C5F-4CBB-4705-BAE6-01D3E16FEF77}"/>
              </a:ext>
            </a:extLst>
          </p:cNvPr>
          <p:cNvCxnSpPr>
            <a:cxnSpLocks/>
            <a:stCxn id="5" idx="5"/>
            <a:endCxn id="14344" idx="1"/>
          </p:cNvCxnSpPr>
          <p:nvPr/>
        </p:nvCxnSpPr>
        <p:spPr>
          <a:xfrm>
            <a:off x="4714875" y="3038475"/>
            <a:ext cx="577850" cy="15732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FA96112-6D2A-4B65-87C6-4B64898DF577}"/>
              </a:ext>
            </a:extLst>
          </p:cNvPr>
          <p:cNvCxnSpPr>
            <a:cxnSpLocks/>
            <a:stCxn id="4" idx="5"/>
            <a:endCxn id="14345" idx="1"/>
          </p:cNvCxnSpPr>
          <p:nvPr/>
        </p:nvCxnSpPr>
        <p:spPr>
          <a:xfrm>
            <a:off x="4719638" y="3675063"/>
            <a:ext cx="587375" cy="23653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542" name="Title 17">
            <a:extLst>
              <a:ext uri="{FF2B5EF4-FFF2-40B4-BE49-F238E27FC236}">
                <a16:creationId xmlns:a16="http://schemas.microsoft.com/office/drawing/2014/main" id="{94117403-1B9C-41F2-9131-C4CA6D8FFC66}"/>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Human Values, Role of Human Being in the Larger Order</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4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3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nimBg="1"/>
      <p:bldP spid="14344" grpId="0" animBg="1"/>
      <p:bldP spid="143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48B3F3C1-2944-43B7-AC69-8E46FC4FD157}"/>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Deciding </a:t>
            </a:r>
            <a:r>
              <a:rPr lang="en-IN" altLang="en-US"/>
              <a:t>Our</a:t>
            </a:r>
            <a:r>
              <a:rPr lang="en-GB" altLang="en-US"/>
              <a:t> Values</a:t>
            </a:r>
          </a:p>
        </p:txBody>
      </p:sp>
      <p:sp>
        <p:nvSpPr>
          <p:cNvPr id="5123" name="Text Placeholder 2">
            <a:extLst>
              <a:ext uri="{FF2B5EF4-FFF2-40B4-BE49-F238E27FC236}">
                <a16:creationId xmlns:a16="http://schemas.microsoft.com/office/drawing/2014/main" id="{DD3E4D15-365C-4E60-8F5F-929BB7681B57}"/>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dirty="0"/>
              <a:t>Do you want to be able to decide on your own right?</a:t>
            </a:r>
          </a:p>
          <a:p>
            <a:pPr>
              <a:buFont typeface="Symbol" pitchFamily="18" charset="2"/>
              <a:buNone/>
            </a:pPr>
            <a:r>
              <a:rPr altLang="en-US" dirty="0"/>
              <a:t>or</a:t>
            </a:r>
          </a:p>
          <a:p>
            <a:pPr>
              <a:buFont typeface="Symbol" pitchFamily="18" charset="2"/>
              <a:buNone/>
            </a:pPr>
            <a:r>
              <a:rPr altLang="en-US" dirty="0"/>
              <a:t>Do you want someone else to decide for you?</a:t>
            </a:r>
          </a:p>
          <a:p>
            <a:pPr>
              <a:buFont typeface="Symbol" pitchFamily="18" charset="2"/>
              <a:buNone/>
            </a:pPr>
            <a:r>
              <a:rPr lang="en-GB" altLang="en-US" dirty="0"/>
              <a:t>(this someone may be a group of people, it may be the society or the education system, etc.)</a:t>
            </a:r>
          </a:p>
          <a:p>
            <a:pPr>
              <a:buFont typeface="Symbol" pitchFamily="18" charset="2"/>
              <a:buNone/>
            </a:pPr>
            <a:endParaRPr lang="en-GB" altLang="en-US" dirty="0"/>
          </a:p>
          <a:p>
            <a:pPr>
              <a:buFont typeface="Symbol" pitchFamily="18" charset="2"/>
              <a:buNone/>
            </a:pPr>
            <a:endParaRPr lang="en-GB" altLang="en-US" dirty="0"/>
          </a:p>
          <a:p>
            <a:pPr>
              <a:buFont typeface="Symbol" pitchFamily="18" charset="2"/>
              <a:buNone/>
            </a:pPr>
            <a:endParaRPr lang="en-GB" altLang="en-US" dirty="0"/>
          </a:p>
          <a:p>
            <a:pPr>
              <a:buFont typeface="Symbol" pitchFamily="18" charset="2"/>
              <a:buNone/>
            </a:pPr>
            <a:endParaRPr lang="en-GB" altLang="en-US" dirty="0"/>
          </a:p>
          <a:p>
            <a:pPr>
              <a:buFont typeface="Symbol" pitchFamily="18" charset="2"/>
              <a:buNone/>
            </a:pPr>
            <a:r>
              <a:rPr lang="en-GB" altLang="en-US" dirty="0"/>
              <a:t>If you are not able to decide on your own right then:</a:t>
            </a:r>
          </a:p>
          <a:p>
            <a:pPr marL="685800" lvl="1" indent="-457200">
              <a:buFont typeface="Symbol" panose="05050102010706020507" pitchFamily="18" charset="2"/>
              <a:buAutoNum type="arabicPeriod"/>
            </a:pPr>
            <a:r>
              <a:rPr lang="en-GB" altLang="en-US" sz="2200" dirty="0"/>
              <a:t>Someone else is deciding what is valuable and what is not valuable for you</a:t>
            </a:r>
          </a:p>
          <a:p>
            <a:pPr marL="685800" lvl="1" indent="-457200">
              <a:buFont typeface="Symbol" panose="05050102010706020507" pitchFamily="18" charset="2"/>
              <a:buAutoNum type="arabicPeriod"/>
            </a:pPr>
            <a:r>
              <a:rPr lang="en-GB" altLang="en-US" sz="2200" dirty="0"/>
              <a:t>Unconsciously you may keep accepting those things as values</a:t>
            </a:r>
          </a:p>
          <a:p>
            <a:pPr marL="685800" lvl="1" indent="-457200">
              <a:buFont typeface="Symbol" panose="05050102010706020507" pitchFamily="18" charset="2"/>
              <a:buAutoNum type="arabicPeriod"/>
            </a:pPr>
            <a:r>
              <a:rPr lang="en-GB" altLang="en-US" sz="2200" dirty="0"/>
              <a:t>You get busy with </a:t>
            </a:r>
            <a:r>
              <a:rPr lang="en-GB" altLang="en-US" sz="2200" dirty="0" err="1"/>
              <a:t>analyzing</a:t>
            </a:r>
            <a:r>
              <a:rPr lang="en-GB" altLang="en-US" sz="2200" dirty="0"/>
              <a:t> how to implement them, how to realize them, materialize them</a:t>
            </a:r>
          </a:p>
          <a:p>
            <a:pPr>
              <a:buFont typeface="Symbol" pitchFamily="18" charset="2"/>
              <a:buNone/>
            </a:pPr>
            <a:endParaRPr altLang="en-US" dirty="0"/>
          </a:p>
          <a:p>
            <a:pPr>
              <a:buFont typeface="Symbol" pitchFamily="18" charset="2"/>
              <a:buNone/>
            </a:pPr>
            <a:endParaRPr lang="en-GB" alt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1C8A20E5-CEA6-4832-9F75-E3E01F4BB5A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a:t>Values Decided by the Other</a:t>
            </a:r>
          </a:p>
        </p:txBody>
      </p:sp>
      <p:sp>
        <p:nvSpPr>
          <p:cNvPr id="3" name="Text Placeholder 2">
            <a:extLst>
              <a:ext uri="{FF2B5EF4-FFF2-40B4-BE49-F238E27FC236}">
                <a16:creationId xmlns:a16="http://schemas.microsoft.com/office/drawing/2014/main" id="{9711D2DD-0B37-405B-913C-B03BFC1241B3}"/>
              </a:ext>
            </a:extLst>
          </p:cNvPr>
          <p:cNvSpPr>
            <a:spLocks noGrp="1"/>
          </p:cNvSpPr>
          <p:nvPr>
            <p:ph type="body" sz="quarter" idx="13"/>
          </p:nvPr>
        </p:nvSpPr>
        <p:spPr/>
        <p:txBody>
          <a:bodyPr>
            <a:normAutofit lnSpcReduction="10000"/>
          </a:bodyPr>
          <a:lstStyle/>
          <a:p>
            <a:pPr marL="457200" indent="-457200">
              <a:lnSpc>
                <a:spcPct val="90000"/>
              </a:lnSpc>
              <a:spcAft>
                <a:spcPct val="10000"/>
              </a:spcAft>
              <a:buFont typeface="Symbol" pitchFamily="18" charset="2"/>
              <a:buNone/>
              <a:defRPr/>
            </a:pPr>
            <a:r>
              <a:rPr lang="en-GB" dirty="0"/>
              <a:t>e.g. In a professional college, many first-year students start to use foul language within a very short time</a:t>
            </a:r>
          </a:p>
          <a:p>
            <a:pPr marL="457200" indent="-457200">
              <a:lnSpc>
                <a:spcPct val="90000"/>
              </a:lnSpc>
              <a:spcAft>
                <a:spcPct val="10000"/>
              </a:spcAft>
              <a:buFont typeface="Symbol" pitchFamily="18" charset="2"/>
              <a:buNone/>
              <a:defRPr/>
            </a:pPr>
            <a:endParaRPr lang="en-GB" dirty="0"/>
          </a:p>
          <a:p>
            <a:pPr marL="457200" indent="-457200">
              <a:lnSpc>
                <a:spcPct val="90000"/>
              </a:lnSpc>
              <a:spcAft>
                <a:spcPct val="10000"/>
              </a:spcAft>
              <a:buFont typeface="Symbol" pitchFamily="18" charset="2"/>
              <a:buNone/>
              <a:defRPr/>
            </a:pPr>
            <a:r>
              <a:rPr lang="en-GB" dirty="0"/>
              <a:t>They begin to assume that this sort of language is one of the indicators of their freedom, of their own progress to adulthood… and they may adopt it as a new value</a:t>
            </a:r>
          </a:p>
          <a:p>
            <a:pPr marL="457200" indent="-457200">
              <a:lnSpc>
                <a:spcPct val="90000"/>
              </a:lnSpc>
              <a:spcAft>
                <a:spcPct val="10000"/>
              </a:spcAft>
              <a:buFont typeface="Symbol" pitchFamily="18" charset="2"/>
              <a:buNone/>
              <a:defRPr/>
            </a:pPr>
            <a:endParaRPr lang="en-GB" dirty="0"/>
          </a:p>
          <a:p>
            <a:pPr marL="457200" indent="-457200">
              <a:lnSpc>
                <a:spcPct val="90000"/>
              </a:lnSpc>
              <a:spcAft>
                <a:spcPct val="10000"/>
              </a:spcAft>
              <a:buFont typeface="Symbol" pitchFamily="18" charset="2"/>
              <a:buNone/>
              <a:defRPr/>
            </a:pPr>
            <a:r>
              <a:rPr lang="en-GB" dirty="0"/>
              <a:t>Similarly, with sleeping late and getting up late… and so many things</a:t>
            </a:r>
          </a:p>
          <a:p>
            <a:pPr marL="457200" indent="-457200">
              <a:lnSpc>
                <a:spcPct val="90000"/>
              </a:lnSpc>
              <a:spcAft>
                <a:spcPct val="10000"/>
              </a:spcAft>
              <a:buFont typeface="Symbol" pitchFamily="18" charset="2"/>
              <a:buNone/>
              <a:defRPr/>
            </a:pPr>
            <a:endParaRPr lang="en-GB" dirty="0"/>
          </a:p>
          <a:p>
            <a:pPr marL="457200" indent="-457200">
              <a:lnSpc>
                <a:spcPct val="90000"/>
              </a:lnSpc>
              <a:spcAft>
                <a:spcPct val="10000"/>
              </a:spcAft>
              <a:buFont typeface="Symbol" pitchFamily="18" charset="2"/>
              <a:buNone/>
              <a:defRPr/>
            </a:pPr>
            <a:r>
              <a:rPr lang="en-GB" dirty="0"/>
              <a:t>Did they decide it for themselves? </a:t>
            </a:r>
          </a:p>
          <a:p>
            <a:pPr marL="457200" indent="-457200">
              <a:lnSpc>
                <a:spcPct val="90000"/>
              </a:lnSpc>
              <a:spcAft>
                <a:spcPct val="10000"/>
              </a:spcAft>
              <a:buFont typeface="Symbol" pitchFamily="18" charset="2"/>
              <a:buNone/>
              <a:defRPr/>
            </a:pPr>
            <a:r>
              <a:rPr lang="en-GB" dirty="0"/>
              <a:t>Did it just happen “unconsciously”, without being aware of it?</a:t>
            </a:r>
          </a:p>
          <a:p>
            <a:pPr marL="457200" indent="-457200">
              <a:lnSpc>
                <a:spcPct val="90000"/>
              </a:lnSpc>
              <a:spcAft>
                <a:spcPct val="10000"/>
              </a:spcAft>
              <a:buFont typeface="Symbol" pitchFamily="18" charset="2"/>
              <a:buNone/>
              <a:defRPr/>
            </a:pPr>
            <a:r>
              <a:rPr lang="en-GB" dirty="0"/>
              <a:t>Is it worth for them? Is it fulfilling for them?</a:t>
            </a:r>
          </a:p>
          <a:p>
            <a:pPr marL="457200" indent="-457200">
              <a:lnSpc>
                <a:spcPct val="90000"/>
              </a:lnSpc>
              <a:spcAft>
                <a:spcPct val="10000"/>
              </a:spcAft>
              <a:buFont typeface="Symbol" pitchFamily="18" charset="2"/>
              <a:buNone/>
              <a:defRPr/>
            </a:pPr>
            <a:r>
              <a:rPr lang="en-GB" dirty="0"/>
              <a:t>Is it fulfilling for others (like their family members)?</a:t>
            </a:r>
          </a:p>
          <a:p>
            <a:pPr marL="457200" indent="-457200">
              <a:lnSpc>
                <a:spcPct val="90000"/>
              </a:lnSpc>
              <a:spcAft>
                <a:spcPct val="10000"/>
              </a:spcAft>
              <a:buFont typeface="Symbol" pitchFamily="18" charset="2"/>
              <a:buNone/>
              <a:defRPr/>
            </a:pPr>
            <a:endParaRPr lang="en-GB" dirty="0"/>
          </a:p>
          <a:p>
            <a:pPr marL="457200" indent="-457200">
              <a:lnSpc>
                <a:spcPct val="90000"/>
              </a:lnSpc>
              <a:spcAft>
                <a:spcPct val="10000"/>
              </a:spcAft>
              <a:buFont typeface="Symbol" pitchFamily="18" charset="2"/>
              <a:buNone/>
              <a:defRPr/>
            </a:pPr>
            <a:endParaRPr lang="en-GB" dirty="0"/>
          </a:p>
          <a:p>
            <a:pPr marL="457200" indent="-457200">
              <a:lnSpc>
                <a:spcPct val="90000"/>
              </a:lnSpc>
              <a:spcAft>
                <a:spcPct val="10000"/>
              </a:spcAft>
              <a:buFont typeface="Symbol" pitchFamily="18" charset="2"/>
              <a:buNone/>
              <a:defRPr/>
            </a:pPr>
            <a:r>
              <a:rPr lang="en-GB" dirty="0"/>
              <a:t>So, if we are unable to decide on our own right, we are programmed by the other; our values are decided by someone else…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5543</Words>
  <Application>Microsoft Office PowerPoint</Application>
  <PresentationFormat>Widescreen</PresentationFormat>
  <Paragraphs>623</Paragraphs>
  <Slides>49</Slides>
  <Notes>2</Notes>
  <HiddenSlides>3</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Kruti Dev 010</vt:lpstr>
      <vt:lpstr>Symbol</vt:lpstr>
      <vt:lpstr>Wingdings</vt:lpstr>
      <vt:lpstr>UHV Theme 2022</vt:lpstr>
      <vt:lpstr>Lecture 2 Understanding Value Education</vt:lpstr>
      <vt:lpstr>PowerPoint Presentation</vt:lpstr>
      <vt:lpstr>Value</vt:lpstr>
      <vt:lpstr>Value</vt:lpstr>
      <vt:lpstr>Human Value</vt:lpstr>
      <vt:lpstr>Understanding Human Values</vt:lpstr>
      <vt:lpstr>Human Values, Role of Human Being in the Larger Order</vt:lpstr>
      <vt:lpstr>Deciding Our Values</vt:lpstr>
      <vt:lpstr>Values Decided by the Other</vt:lpstr>
      <vt:lpstr>Deciding Human Values on Our Own Right</vt:lpstr>
      <vt:lpstr>Should Education help Students to Understand Values (Develop Holistically)?</vt:lpstr>
      <vt:lpstr>Guidelines for Value Education</vt:lpstr>
      <vt:lpstr>Guideline 1. Universal</vt:lpstr>
      <vt:lpstr>Guideline 2. Rational</vt:lpstr>
      <vt:lpstr>Guideline 3. Verifiable</vt:lpstr>
      <vt:lpstr>Guideline 4. Leading to Harmony</vt:lpstr>
      <vt:lpstr>Content of Value Education</vt:lpstr>
      <vt:lpstr>Four Dimensions of a Human Being</vt:lpstr>
      <vt:lpstr>Content of Value Education</vt:lpstr>
      <vt:lpstr>Process of Value Education</vt:lpstr>
      <vt:lpstr>Process of Value Education</vt:lpstr>
      <vt:lpstr>Process of Self-verification</vt:lpstr>
      <vt:lpstr>In this course, we will explore…</vt:lpstr>
      <vt:lpstr>Sum Up</vt:lpstr>
      <vt:lpstr>Human Aspiration – As an Individual   and Where are we today?</vt:lpstr>
      <vt:lpstr>Human Aspiration – As a Society    and Where are we today?</vt:lpstr>
      <vt:lpstr>Key Points</vt:lpstr>
      <vt:lpstr>Need for Value Education</vt:lpstr>
      <vt:lpstr>Guidelines for Value Education</vt:lpstr>
      <vt:lpstr>Content of Value Education</vt:lpstr>
      <vt:lpstr>Process of Value Education</vt:lpstr>
      <vt:lpstr>FAQs for Lecture 1</vt:lpstr>
      <vt:lpstr>Question(s) 1: Need for Value Education  Response       Response</vt:lpstr>
      <vt:lpstr>Check: What is generally done in the name of Value Education?</vt:lpstr>
      <vt:lpstr>Question(s) 2: Need for Value Education  Response </vt:lpstr>
      <vt:lpstr>Question(s) 2: Need for Value Education  Response </vt:lpstr>
      <vt:lpstr>If we can start even now,  Where to start from?</vt:lpstr>
      <vt:lpstr>Question(s) 3: Teaching of Human Values Response</vt:lpstr>
      <vt:lpstr>Question(s) 3: Teaching of Human Values Response</vt:lpstr>
      <vt:lpstr>Can Values be Taught?</vt:lpstr>
      <vt:lpstr>Question(s) 4: Teaching of Human Values Response</vt:lpstr>
      <vt:lpstr>Question(s) 4: Teaching of Human Values Response</vt:lpstr>
      <vt:lpstr>Question(s) 5: Teaching of Human Values Response</vt:lpstr>
      <vt:lpstr>Question(s) 6: Teaching of Human Values Response</vt:lpstr>
      <vt:lpstr>Question(s) 7: Basic Guidelines and Content of Value Education  Response</vt:lpstr>
      <vt:lpstr>Additional Question     Response</vt:lpstr>
      <vt:lpstr>PowerPoint Presentation</vt:lpstr>
      <vt:lpstr>Universal Human Values</vt:lpstr>
      <vt:lpstr>About this Material and Effort on Universal Human Values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2024-07-22T01:08:54Z</dcterms:modified>
</cp:coreProperties>
</file>